
<file path=[Content_Types].xml><?xml version="1.0" encoding="utf-8"?>
<Types xmlns="http://schemas.openxmlformats.org/package/2006/content-types">
  <Default Extension="jpeg" ContentType="image/jpeg"/>
  <Default Extension="mkv" ContentType="video/unknown"/>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tags/tag2.xml" ContentType="application/vnd.openxmlformats-officedocument.presentationml.tags+xml"/>
  <Override PartName="/ppt/notesSlides/notesSlide2.xml" ContentType="application/vnd.openxmlformats-officedocument.presentationml.notesSlide+xml"/>
  <Override PartName="/ppt/tags/tag3.xml" ContentType="application/vnd.openxmlformats-officedocument.presentationml.tags+xml"/>
  <Override PartName="/ppt/notesSlides/notesSlide3.xml" ContentType="application/vnd.openxmlformats-officedocument.presentationml.notesSlide+xml"/>
  <Override PartName="/ppt/theme/themeOverride1.xml" ContentType="application/vnd.openxmlformats-officedocument.themeOverr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4.xml" ContentType="application/vnd.openxmlformats-officedocument.presentationml.tags+xml"/>
  <Override PartName="/ppt/notesSlides/notesSlide7.xml" ContentType="application/vnd.openxmlformats-officedocument.presentationml.notesSlide+xml"/>
  <Override PartName="/ppt/tags/tag5.xml" ContentType="application/vnd.openxmlformats-officedocument.presentationml.tags+xml"/>
  <Override PartName="/ppt/notesSlides/notesSlide8.xml" ContentType="application/vnd.openxmlformats-officedocument.presentationml.notesSlide+xml"/>
  <Override PartName="/ppt/theme/themeOverride2.xml" ContentType="application/vnd.openxmlformats-officedocument.themeOverr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6.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7.xml" ContentType="application/vnd.openxmlformats-officedocument.presentationml.tags+xml"/>
  <Override PartName="/ppt/notesSlides/notesSlide16.xml" ContentType="application/vnd.openxmlformats-officedocument.presentationml.notesSlide+xml"/>
  <Override PartName="/ppt/tags/tag8.xml" ContentType="application/vnd.openxmlformats-officedocument.presentationml.tags+xml"/>
  <Override PartName="/ppt/notesSlides/notesSlide17.xml" ContentType="application/vnd.openxmlformats-officedocument.presentationml.notesSlide+xml"/>
  <Override PartName="/ppt/tags/tag9.xml" ContentType="application/vnd.openxmlformats-officedocument.presentationml.tags+xml"/>
  <Override PartName="/ppt/notesSlides/notesSlide18.xml" ContentType="application/vnd.openxmlformats-officedocument.presentationml.notesSlide+xml"/>
  <Override PartName="/ppt/tags/tag10.xml" ContentType="application/vnd.openxmlformats-officedocument.presentationml.tags+xml"/>
  <Override PartName="/ppt/notesSlides/notesSlide19.xml" ContentType="application/vnd.openxmlformats-officedocument.presentationml.notesSlide+xml"/>
  <Override PartName="/ppt/tags/tag11.xml" ContentType="application/vnd.openxmlformats-officedocument.presentationml.tags+xml"/>
  <Override PartName="/ppt/notesSlides/notesSlide20.xml" ContentType="application/vnd.openxmlformats-officedocument.presentationml.notesSlide+xml"/>
  <Override PartName="/ppt/tags/tag12.xml" ContentType="application/vnd.openxmlformats-officedocument.presentationml.tags+xml"/>
  <Override PartName="/ppt/notesSlides/notesSlide21.xml" ContentType="application/vnd.openxmlformats-officedocument.presentationml.notesSlide+xml"/>
  <Override PartName="/ppt/tags/tag13.xml" ContentType="application/vnd.openxmlformats-officedocument.presentationml.tags+xml"/>
  <Override PartName="/ppt/notesSlides/notesSlide22.xml" ContentType="application/vnd.openxmlformats-officedocument.presentationml.notesSlide+xml"/>
  <Override PartName="/ppt/tags/tag14.xml" ContentType="application/vnd.openxmlformats-officedocument.presentationml.tags+xml"/>
  <Override PartName="/ppt/notesSlides/notesSlide23.xml" ContentType="application/vnd.openxmlformats-officedocument.presentationml.notesSlide+xml"/>
  <Override PartName="/ppt/tags/tag15.xml" ContentType="application/vnd.openxmlformats-officedocument.presentationml.tags+xml"/>
  <Override PartName="/ppt/notesSlides/notesSlide24.xml" ContentType="application/vnd.openxmlformats-officedocument.presentationml.notesSlide+xml"/>
  <Override PartName="/ppt/tags/tag16.xml" ContentType="application/vnd.openxmlformats-officedocument.presentationml.tags+xml"/>
  <Override PartName="/ppt/notesSlides/notesSlide25.xml" ContentType="application/vnd.openxmlformats-officedocument.presentationml.notesSlide+xml"/>
  <Override PartName="/ppt/tags/tag17.xml" ContentType="application/vnd.openxmlformats-officedocument.presentationml.tags+xml"/>
  <Override PartName="/ppt/notesSlides/notesSlide26.xml" ContentType="application/vnd.openxmlformats-officedocument.presentationml.notesSlide+xml"/>
  <Override PartName="/ppt/tags/tag18.xml" ContentType="application/vnd.openxmlformats-officedocument.presentationml.tags+xml"/>
  <Override PartName="/ppt/notesSlides/notesSlide27.xml" ContentType="application/vnd.openxmlformats-officedocument.presentationml.notesSlide+xml"/>
  <Override PartName="/ppt/tags/tag19.xml" ContentType="application/vnd.openxmlformats-officedocument.presentationml.tags+xml"/>
  <Override PartName="/ppt/notesSlides/notesSlide28.xml" ContentType="application/vnd.openxmlformats-officedocument.presentationml.notesSlide+xml"/>
  <Override PartName="/ppt/tags/tag20.xml" ContentType="application/vnd.openxmlformats-officedocument.presentationml.tags+xml"/>
  <Override PartName="/ppt/notesSlides/notesSlide29.xml" ContentType="application/vnd.openxmlformats-officedocument.presentationml.notesSlide+xml"/>
  <Override PartName="/ppt/tags/tag21.xml" ContentType="application/vnd.openxmlformats-officedocument.presentationml.tags+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tags/tag22.xml" ContentType="application/vnd.openxmlformats-officedocument.presentationml.tags+xml"/>
  <Override PartName="/ppt/notesSlides/notesSlide32.xml" ContentType="application/vnd.openxmlformats-officedocument.presentationml.notesSlide+xml"/>
  <Override PartName="/ppt/tags/tag23.xml" ContentType="application/vnd.openxmlformats-officedocument.presentationml.tags+xml"/>
  <Override PartName="/ppt/notesSlides/notesSlide33.xml" ContentType="application/vnd.openxmlformats-officedocument.presentationml.notesSlide+xml"/>
  <Override PartName="/ppt/tags/tag24.xml" ContentType="application/vnd.openxmlformats-officedocument.presentationml.tags+xml"/>
  <Override PartName="/ppt/notesSlides/notesSlide34.xml" ContentType="application/vnd.openxmlformats-officedocument.presentationml.notesSlide+xml"/>
  <Override PartName="/ppt/tags/tag25.xml" ContentType="application/vnd.openxmlformats-officedocument.presentationml.tags+xml"/>
  <Override PartName="/ppt/notesSlides/notesSlide35.xml" ContentType="application/vnd.openxmlformats-officedocument.presentationml.notesSlide+xml"/>
  <Override PartName="/ppt/tags/tag26.xml" ContentType="application/vnd.openxmlformats-officedocument.presentationml.tags+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8"/>
  </p:notesMasterIdLst>
  <p:sldIdLst>
    <p:sldId id="309" r:id="rId2"/>
    <p:sldId id="714" r:id="rId3"/>
    <p:sldId id="311" r:id="rId4"/>
    <p:sldId id="671" r:id="rId5"/>
    <p:sldId id="318" r:id="rId6"/>
    <p:sldId id="713" r:id="rId7"/>
    <p:sldId id="674" r:id="rId8"/>
    <p:sldId id="673" r:id="rId9"/>
    <p:sldId id="675" r:id="rId10"/>
    <p:sldId id="726" r:id="rId11"/>
    <p:sldId id="718" r:id="rId12"/>
    <p:sldId id="269" r:id="rId13"/>
    <p:sldId id="710" r:id="rId14"/>
    <p:sldId id="707" r:id="rId15"/>
    <p:sldId id="711" r:id="rId16"/>
    <p:sldId id="312" r:id="rId17"/>
    <p:sldId id="709" r:id="rId18"/>
    <p:sldId id="712" r:id="rId19"/>
    <p:sldId id="313" r:id="rId20"/>
    <p:sldId id="669" r:id="rId21"/>
    <p:sldId id="670" r:id="rId22"/>
    <p:sldId id="717" r:id="rId23"/>
    <p:sldId id="715" r:id="rId24"/>
    <p:sldId id="716" r:id="rId25"/>
    <p:sldId id="314" r:id="rId26"/>
    <p:sldId id="721" r:id="rId27"/>
    <p:sldId id="728" r:id="rId28"/>
    <p:sldId id="722" r:id="rId29"/>
    <p:sldId id="723" r:id="rId30"/>
    <p:sldId id="720" r:id="rId31"/>
    <p:sldId id="268" r:id="rId32"/>
    <p:sldId id="724" r:id="rId33"/>
    <p:sldId id="729" r:id="rId34"/>
    <p:sldId id="730" r:id="rId35"/>
    <p:sldId id="725" r:id="rId36"/>
    <p:sldId id="719" r:id="rId3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p15:clr>
            <a:srgbClr val="A4A3A4"/>
          </p15:clr>
        </p15:guide>
        <p15:guide id="2" orient="horz" pos="2160">
          <p15:clr>
            <a:srgbClr val="A4A3A4"/>
          </p15:clr>
        </p15:guide>
        <p15:guide id="3" pos="529">
          <p15:clr>
            <a:srgbClr val="A4A3A4"/>
          </p15:clr>
        </p15:guide>
        <p15:guide id="4" pos="7151">
          <p15:clr>
            <a:srgbClr val="A4A3A4"/>
          </p15:clr>
        </p15:guide>
        <p15:guide id="5" pos="2593">
          <p15:clr>
            <a:srgbClr val="A4A3A4"/>
          </p15:clr>
        </p15:guide>
        <p15:guide id="6" pos="5087">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09ADC"/>
    <a:srgbClr val="A6A6A6"/>
    <a:srgbClr val="4168CB"/>
    <a:srgbClr val="2A3F74"/>
    <a:srgbClr val="5577D1"/>
    <a:srgbClr val="D9D9D9"/>
    <a:srgbClr val="C086A3"/>
    <a:srgbClr val="FEC261"/>
    <a:srgbClr val="2B0A45"/>
    <a:srgbClr val="3E2D8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309" autoAdjust="0"/>
    <p:restoredTop sz="94581" autoAdjust="0"/>
  </p:normalViewPr>
  <p:slideViewPr>
    <p:cSldViewPr snapToGrid="0" showGuides="1">
      <p:cViewPr varScale="1">
        <p:scale>
          <a:sx n="86" d="100"/>
          <a:sy n="86" d="100"/>
        </p:scale>
        <p:origin x="638" y="53"/>
      </p:cViewPr>
      <p:guideLst>
        <p:guide pos="3840"/>
        <p:guide orient="horz" pos="2160"/>
        <p:guide pos="529"/>
        <p:guide pos="7151"/>
        <p:guide pos="2593"/>
        <p:guide pos="5087"/>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2022/7/14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6837353-30EB-4A48-80EB-173D804AEFBD}" type="slidenum">
              <a:rPr lang="zh-CN" altLang="en-US" smtClean="0"/>
              <a:t>10</a:t>
            </a:fld>
            <a:endParaRPr lang="zh-CN" altLang="en-US"/>
          </a:p>
        </p:txBody>
      </p:sp>
    </p:spTree>
    <p:extLst>
      <p:ext uri="{BB962C8B-B14F-4D97-AF65-F5344CB8AC3E}">
        <p14:creationId xmlns:p14="http://schemas.microsoft.com/office/powerpoint/2010/main" val="3670748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31684462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6837353-30EB-4A48-80EB-173D804AEFBD}" type="slidenum">
              <a:rPr lang="zh-CN" altLang="en-US" smtClean="0"/>
              <a:t>12</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6837353-30EB-4A48-80EB-173D804AEFBD}" type="slidenum">
              <a:rPr lang="zh-CN" altLang="en-US" smtClean="0"/>
              <a:t>13</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6837353-30EB-4A48-80EB-173D804AEFBD}" type="slidenum">
              <a:rPr lang="zh-CN" altLang="en-US" smtClean="0"/>
              <a:t>14</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6837353-30EB-4A48-80EB-173D804AEFBD}" type="slidenum">
              <a:rPr lang="zh-CN" altLang="en-US" smtClean="0"/>
              <a:t>15</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6837353-30EB-4A48-80EB-173D804AEFBD}" type="slidenum">
              <a:rPr lang="zh-CN" altLang="en-US" smtClean="0"/>
              <a:t>17</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6837353-30EB-4A48-80EB-173D804AEFBD}" type="slidenum">
              <a:rPr lang="zh-CN" altLang="en-US" smtClean="0"/>
              <a:t>18</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dirty="0"/>
              <a:t>5 1PP T</a:t>
            </a:r>
            <a:r>
              <a:rPr lang="zh-CN" altLang="en-US" dirty="0"/>
              <a:t>模板网   </a:t>
            </a:r>
            <a:r>
              <a:rPr lang="en-US" altLang="zh-CN" dirty="0"/>
              <a:t>www.5 1 p ptmoban.com</a:t>
            </a:r>
            <a:endParaRPr lang="zh-CN" altLang="en-US" dirty="0"/>
          </a:p>
        </p:txBody>
      </p:sp>
    </p:spTree>
    <p:extLst>
      <p:ext uri="{BB962C8B-B14F-4D97-AF65-F5344CB8AC3E}">
        <p14:creationId xmlns:p14="http://schemas.microsoft.com/office/powerpoint/2010/main" val="350561732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6837353-30EB-4A48-80EB-173D804AEFBD}" type="slidenum">
              <a:rPr lang="zh-CN" altLang="en-US" smtClean="0"/>
              <a:t>20</a:t>
            </a:fld>
            <a:endParaRPr lang="zh-CN" altLang="en-US"/>
          </a:p>
        </p:txBody>
      </p:sp>
    </p:spTree>
    <p:extLst>
      <p:ext uri="{BB962C8B-B14F-4D97-AF65-F5344CB8AC3E}">
        <p14:creationId xmlns:p14="http://schemas.microsoft.com/office/powerpoint/2010/main" val="368240817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6837353-30EB-4A48-80EB-173D804AEFBD}" type="slidenum">
              <a:rPr lang="zh-CN" altLang="en-US" smtClean="0"/>
              <a:t>21</a:t>
            </a:fld>
            <a:endParaRPr lang="zh-CN" altLang="en-US"/>
          </a:p>
        </p:txBody>
      </p:sp>
    </p:spTree>
    <p:extLst>
      <p:ext uri="{BB962C8B-B14F-4D97-AF65-F5344CB8AC3E}">
        <p14:creationId xmlns:p14="http://schemas.microsoft.com/office/powerpoint/2010/main" val="19325927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6837353-30EB-4A48-80EB-173D804AEFBD}" type="slidenum">
              <a:rPr lang="zh-CN" altLang="en-US" smtClean="0"/>
              <a:t>22</a:t>
            </a:fld>
            <a:endParaRPr lang="zh-CN" altLang="en-US"/>
          </a:p>
        </p:txBody>
      </p:sp>
    </p:spTree>
    <p:extLst>
      <p:ext uri="{BB962C8B-B14F-4D97-AF65-F5344CB8AC3E}">
        <p14:creationId xmlns:p14="http://schemas.microsoft.com/office/powerpoint/2010/main" val="248524111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6837353-30EB-4A48-80EB-173D804AEFBD}" type="slidenum">
              <a:rPr lang="zh-CN" altLang="en-US" smtClean="0"/>
              <a:t>23</a:t>
            </a:fld>
            <a:endParaRPr lang="zh-CN" altLang="en-US"/>
          </a:p>
        </p:txBody>
      </p:sp>
    </p:spTree>
    <p:extLst>
      <p:ext uri="{BB962C8B-B14F-4D97-AF65-F5344CB8AC3E}">
        <p14:creationId xmlns:p14="http://schemas.microsoft.com/office/powerpoint/2010/main" val="299423510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6837353-30EB-4A48-80EB-173D804AEFBD}" type="slidenum">
              <a:rPr lang="zh-CN" altLang="en-US" smtClean="0"/>
              <a:t>24</a:t>
            </a:fld>
            <a:endParaRPr lang="zh-CN" altLang="en-US"/>
          </a:p>
        </p:txBody>
      </p:sp>
    </p:spTree>
    <p:extLst>
      <p:ext uri="{BB962C8B-B14F-4D97-AF65-F5344CB8AC3E}">
        <p14:creationId xmlns:p14="http://schemas.microsoft.com/office/powerpoint/2010/main" val="177653345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6837353-30EB-4A48-80EB-173D804AEFBD}" type="slidenum">
              <a:rPr lang="zh-CN" altLang="en-US" smtClean="0"/>
              <a:t>26</a:t>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6837353-30EB-4A48-80EB-173D804AEFBD}" type="slidenum">
              <a:rPr lang="zh-CN" altLang="en-US" smtClean="0"/>
              <a:t>27</a:t>
            </a:fld>
            <a:endParaRPr lang="zh-CN" altLang="en-US"/>
          </a:p>
        </p:txBody>
      </p:sp>
    </p:spTree>
    <p:extLst>
      <p:ext uri="{BB962C8B-B14F-4D97-AF65-F5344CB8AC3E}">
        <p14:creationId xmlns:p14="http://schemas.microsoft.com/office/powerpoint/2010/main" val="66904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6837353-30EB-4A48-80EB-173D804AEFBD}" type="slidenum">
              <a:rPr lang="zh-CN" altLang="en-US" smtClean="0"/>
              <a:t>28</a:t>
            </a:fld>
            <a:endParaRPr lang="zh-CN" altLang="en-US"/>
          </a:p>
        </p:txBody>
      </p:sp>
    </p:spTree>
    <p:extLst>
      <p:ext uri="{BB962C8B-B14F-4D97-AF65-F5344CB8AC3E}">
        <p14:creationId xmlns:p14="http://schemas.microsoft.com/office/powerpoint/2010/main" val="40492493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6837353-30EB-4A48-80EB-173D804AEFBD}" type="slidenum">
              <a:rPr lang="zh-CN" altLang="en-US" smtClean="0"/>
              <a:t>29</a:t>
            </a:fld>
            <a:endParaRPr lang="zh-CN" altLang="en-US"/>
          </a:p>
        </p:txBody>
      </p:sp>
    </p:spTree>
    <p:extLst>
      <p:ext uri="{BB962C8B-B14F-4D97-AF65-F5344CB8AC3E}">
        <p14:creationId xmlns:p14="http://schemas.microsoft.com/office/powerpoint/2010/main" val="3792773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dirty="0"/>
              <a:t>5 1PP T</a:t>
            </a:r>
            <a:r>
              <a:rPr lang="zh-CN" altLang="en-US" dirty="0"/>
              <a:t>模板网   </a:t>
            </a:r>
            <a:r>
              <a:rPr lang="en-US" altLang="zh-CN" dirty="0"/>
              <a:t>www.5 1 p ptmoban.com</a:t>
            </a:r>
            <a:endParaRPr lang="zh-CN" altLang="en-US"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352171390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6837353-30EB-4A48-80EB-173D804AEFBD}" type="slidenum">
              <a:rPr lang="zh-CN" altLang="en-US" smtClean="0"/>
              <a:t>31</a:t>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6837353-30EB-4A48-80EB-173D804AEFBD}" type="slidenum">
              <a:rPr lang="zh-CN" altLang="en-US" smtClean="0"/>
              <a:t>32</a:t>
            </a:fld>
            <a:endParaRPr lang="zh-CN" altLang="en-US"/>
          </a:p>
        </p:txBody>
      </p:sp>
    </p:spTree>
    <p:extLst>
      <p:ext uri="{BB962C8B-B14F-4D97-AF65-F5344CB8AC3E}">
        <p14:creationId xmlns:p14="http://schemas.microsoft.com/office/powerpoint/2010/main" val="56427092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6837353-30EB-4A48-80EB-173D804AEFBD}" type="slidenum">
              <a:rPr lang="zh-CN" altLang="en-US" smtClean="0"/>
              <a:t>33</a:t>
            </a:fld>
            <a:endParaRPr lang="zh-CN" altLang="en-US"/>
          </a:p>
        </p:txBody>
      </p:sp>
    </p:spTree>
    <p:extLst>
      <p:ext uri="{BB962C8B-B14F-4D97-AF65-F5344CB8AC3E}">
        <p14:creationId xmlns:p14="http://schemas.microsoft.com/office/powerpoint/2010/main" val="158544667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6837353-30EB-4A48-80EB-173D804AEFBD}" type="slidenum">
              <a:rPr lang="zh-CN" altLang="en-US" smtClean="0"/>
              <a:t>34</a:t>
            </a:fld>
            <a:endParaRPr lang="zh-CN" altLang="en-US"/>
          </a:p>
        </p:txBody>
      </p:sp>
    </p:spTree>
    <p:extLst>
      <p:ext uri="{BB962C8B-B14F-4D97-AF65-F5344CB8AC3E}">
        <p14:creationId xmlns:p14="http://schemas.microsoft.com/office/powerpoint/2010/main" val="14073596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6837353-30EB-4A48-80EB-173D804AEFBD}" type="slidenum">
              <a:rPr lang="zh-CN" altLang="en-US" smtClean="0"/>
              <a:t>35</a:t>
            </a:fld>
            <a:endParaRPr lang="zh-CN" altLang="en-US"/>
          </a:p>
        </p:txBody>
      </p:sp>
    </p:spTree>
    <p:extLst>
      <p:ext uri="{BB962C8B-B14F-4D97-AF65-F5344CB8AC3E}">
        <p14:creationId xmlns:p14="http://schemas.microsoft.com/office/powerpoint/2010/main" val="350912314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6837353-30EB-4A48-80EB-173D804AEFBD}" type="slidenum">
              <a:rPr lang="zh-CN" altLang="en-US" smtClean="0"/>
              <a:t>4</a:t>
            </a:fld>
            <a:endParaRPr lang="zh-CN" altLang="en-US"/>
          </a:p>
        </p:txBody>
      </p:sp>
    </p:spTree>
    <p:extLst>
      <p:ext uri="{BB962C8B-B14F-4D97-AF65-F5344CB8AC3E}">
        <p14:creationId xmlns:p14="http://schemas.microsoft.com/office/powerpoint/2010/main" val="4598210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6837353-30EB-4A48-80EB-173D804AEFBD}" type="slidenum">
              <a:rPr lang="zh-CN" altLang="en-US" smtClean="0"/>
              <a:t>5</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6837353-30EB-4A48-80EB-173D804AEFBD}" type="slidenum">
              <a:rPr lang="zh-CN" altLang="en-US" smtClean="0"/>
              <a:t>6</a:t>
            </a:fld>
            <a:endParaRPr lang="zh-CN" altLang="en-US"/>
          </a:p>
        </p:txBody>
      </p:sp>
    </p:spTree>
    <p:extLst>
      <p:ext uri="{BB962C8B-B14F-4D97-AF65-F5344CB8AC3E}">
        <p14:creationId xmlns:p14="http://schemas.microsoft.com/office/powerpoint/2010/main" val="7325903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6837353-30EB-4A48-80EB-173D804AEFBD}" type="slidenum">
              <a:rPr lang="zh-CN" altLang="en-US" smtClean="0"/>
              <a:t>7</a:t>
            </a:fld>
            <a:endParaRPr lang="zh-CN" altLang="en-US"/>
          </a:p>
        </p:txBody>
      </p:sp>
    </p:spTree>
    <p:extLst>
      <p:ext uri="{BB962C8B-B14F-4D97-AF65-F5344CB8AC3E}">
        <p14:creationId xmlns:p14="http://schemas.microsoft.com/office/powerpoint/2010/main" val="8473400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6837353-30EB-4A48-80EB-173D804AEFBD}" type="slidenum">
              <a:rPr lang="zh-CN" altLang="en-US" smtClean="0"/>
              <a:t>8</a:t>
            </a:fld>
            <a:endParaRPr lang="zh-CN" altLang="en-US"/>
          </a:p>
        </p:txBody>
      </p:sp>
    </p:spTree>
    <p:extLst>
      <p:ext uri="{BB962C8B-B14F-4D97-AF65-F5344CB8AC3E}">
        <p14:creationId xmlns:p14="http://schemas.microsoft.com/office/powerpoint/2010/main" val="31168696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6837353-30EB-4A48-80EB-173D804AEFBD}" type="slidenum">
              <a:rPr lang="zh-CN" altLang="en-US" smtClean="0"/>
              <a:t>9</a:t>
            </a:fld>
            <a:endParaRPr lang="zh-CN" altLang="en-US"/>
          </a:p>
        </p:txBody>
      </p:sp>
    </p:spTree>
    <p:extLst>
      <p:ext uri="{BB962C8B-B14F-4D97-AF65-F5344CB8AC3E}">
        <p14:creationId xmlns:p14="http://schemas.microsoft.com/office/powerpoint/2010/main" val="6228349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00DD7D20-9210-478D-9263-E0161C4A3648}" type="datetimeFigureOut">
              <a:rPr lang="zh-CN" altLang="en-US" smtClean="0"/>
              <a:t>2022/7/14</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169A8EC6-AEA3-4BE4-8525-26F907CCAEAC}" type="slidenum">
              <a:rPr lang="zh-CN" altLang="en-US" smtClean="0"/>
              <a:t>‹#›</a:t>
            </a:fld>
            <a:endParaRPr lang="zh-CN" altLang="en-US"/>
          </a:p>
        </p:txBody>
      </p:sp>
      <p:grpSp>
        <p:nvGrpSpPr>
          <p:cNvPr id="7" name="组合 6"/>
          <p:cNvGrpSpPr/>
          <p:nvPr userDrawn="1"/>
        </p:nvGrpSpPr>
        <p:grpSpPr>
          <a:xfrm>
            <a:off x="8232896" y="4859669"/>
            <a:ext cx="3785398" cy="2024895"/>
            <a:chOff x="8232896" y="4859669"/>
            <a:chExt cx="3785398" cy="2024895"/>
          </a:xfrm>
        </p:grpSpPr>
        <p:sp>
          <p:nvSpPr>
            <p:cNvPr id="8" name="矩形 7"/>
            <p:cNvSpPr/>
            <p:nvPr/>
          </p:nvSpPr>
          <p:spPr>
            <a:xfrm>
              <a:off x="8232896" y="5554034"/>
              <a:ext cx="760250" cy="694365"/>
            </a:xfrm>
            <a:prstGeom prst="rect">
              <a:avLst/>
            </a:prstGeom>
            <a:solidFill>
              <a:srgbClr val="5577D1">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8987862" y="4859669"/>
              <a:ext cx="760250" cy="694365"/>
            </a:xfrm>
            <a:prstGeom prst="rect">
              <a:avLst/>
            </a:prstGeom>
            <a:solidFill>
              <a:srgbClr val="5577D1">
                <a:alpha val="1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9748112" y="5554034"/>
              <a:ext cx="760250" cy="694365"/>
            </a:xfrm>
            <a:prstGeom prst="rect">
              <a:avLst/>
            </a:prstGeom>
            <a:solidFill>
              <a:srgbClr val="5577D1">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0503078" y="6248399"/>
              <a:ext cx="760250" cy="636165"/>
            </a:xfrm>
            <a:prstGeom prst="rect">
              <a:avLst/>
            </a:prstGeom>
            <a:solidFill>
              <a:srgbClr val="5577D1">
                <a:alpha val="7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1258044" y="5554034"/>
              <a:ext cx="760250" cy="694365"/>
            </a:xfrm>
            <a:prstGeom prst="rect">
              <a:avLst/>
            </a:prstGeom>
            <a:solidFill>
              <a:srgbClr val="5577D1">
                <a:alpha val="3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6" name="组合 5"/>
          <p:cNvGrpSpPr/>
          <p:nvPr userDrawn="1"/>
        </p:nvGrpSpPr>
        <p:grpSpPr>
          <a:xfrm>
            <a:off x="0" y="8226"/>
            <a:ext cx="12192000" cy="6876338"/>
            <a:chOff x="0" y="8226"/>
            <a:chExt cx="12192000" cy="6876338"/>
          </a:xfrm>
        </p:grpSpPr>
        <p:grpSp>
          <p:nvGrpSpPr>
            <p:cNvPr id="7" name="组合 6"/>
            <p:cNvGrpSpPr/>
            <p:nvPr/>
          </p:nvGrpSpPr>
          <p:grpSpPr>
            <a:xfrm>
              <a:off x="0" y="660400"/>
              <a:ext cx="12192000" cy="5588000"/>
              <a:chOff x="0" y="660400"/>
              <a:chExt cx="12192000" cy="5588000"/>
            </a:xfrm>
          </p:grpSpPr>
          <p:cxnSp>
            <p:nvCxnSpPr>
              <p:cNvPr id="25" name="直接连接符 24"/>
              <p:cNvCxnSpPr/>
              <p:nvPr/>
            </p:nvCxnSpPr>
            <p:spPr>
              <a:xfrm>
                <a:off x="0" y="660400"/>
                <a:ext cx="12192000"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0" y="1358900"/>
                <a:ext cx="12192000" cy="0"/>
              </a:xfrm>
              <a:prstGeom prst="line">
                <a:avLst/>
              </a:prstGeom>
              <a:ln w="254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0" y="2057400"/>
                <a:ext cx="12192000"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0" y="2755900"/>
                <a:ext cx="12192000" cy="0"/>
              </a:xfrm>
              <a:prstGeom prst="line">
                <a:avLst/>
              </a:prstGeom>
              <a:ln w="254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a:off x="0" y="3454400"/>
                <a:ext cx="12192000"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a:off x="0" y="4152900"/>
                <a:ext cx="12192000" cy="0"/>
              </a:xfrm>
              <a:prstGeom prst="line">
                <a:avLst/>
              </a:prstGeom>
              <a:ln w="254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0" y="4851400"/>
                <a:ext cx="12192000"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a:off x="0" y="5549900"/>
                <a:ext cx="12192000" cy="0"/>
              </a:xfrm>
              <a:prstGeom prst="line">
                <a:avLst/>
              </a:prstGeom>
              <a:ln w="254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a:off x="0" y="6248400"/>
                <a:ext cx="12192000"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grpSp>
          <p:nvGrpSpPr>
            <p:cNvPr id="8" name="组合 7"/>
            <p:cNvGrpSpPr/>
            <p:nvPr/>
          </p:nvGrpSpPr>
          <p:grpSpPr>
            <a:xfrm>
              <a:off x="673100" y="8226"/>
              <a:ext cx="11340855" cy="6876338"/>
              <a:chOff x="723900" y="8226"/>
              <a:chExt cx="11340855" cy="6876338"/>
            </a:xfrm>
          </p:grpSpPr>
          <p:cxnSp>
            <p:nvCxnSpPr>
              <p:cNvPr id="9" name="直接连接符 8"/>
              <p:cNvCxnSpPr/>
              <p:nvPr/>
            </p:nvCxnSpPr>
            <p:spPr>
              <a:xfrm>
                <a:off x="723900" y="8226"/>
                <a:ext cx="0" cy="6876338"/>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1479957" y="8226"/>
                <a:ext cx="0" cy="6876338"/>
              </a:xfrm>
              <a:prstGeom prst="line">
                <a:avLst/>
              </a:prstGeom>
              <a:ln w="254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2236014" y="8226"/>
                <a:ext cx="0" cy="6876338"/>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2992071" y="8226"/>
                <a:ext cx="0" cy="6876338"/>
              </a:xfrm>
              <a:prstGeom prst="line">
                <a:avLst/>
              </a:prstGeom>
              <a:ln w="254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3748128" y="8226"/>
                <a:ext cx="0" cy="6876338"/>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4504185" y="8226"/>
                <a:ext cx="0" cy="6876338"/>
              </a:xfrm>
              <a:prstGeom prst="line">
                <a:avLst/>
              </a:prstGeom>
              <a:ln w="254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5260242" y="8226"/>
                <a:ext cx="0" cy="6876338"/>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6016299" y="8226"/>
                <a:ext cx="0" cy="6876338"/>
              </a:xfrm>
              <a:prstGeom prst="line">
                <a:avLst/>
              </a:prstGeom>
              <a:ln w="254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6772356" y="8226"/>
                <a:ext cx="0" cy="6876338"/>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7528413" y="8226"/>
                <a:ext cx="0" cy="6876338"/>
              </a:xfrm>
              <a:prstGeom prst="line">
                <a:avLst/>
              </a:prstGeom>
              <a:ln w="254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8284470" y="8226"/>
                <a:ext cx="0" cy="6876338"/>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9040527" y="8226"/>
                <a:ext cx="0" cy="6876338"/>
              </a:xfrm>
              <a:prstGeom prst="line">
                <a:avLst/>
              </a:prstGeom>
              <a:ln w="254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9796584" y="8226"/>
                <a:ext cx="0" cy="6876338"/>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10552641" y="8226"/>
                <a:ext cx="0" cy="6876338"/>
              </a:xfrm>
              <a:prstGeom prst="line">
                <a:avLst/>
              </a:prstGeom>
              <a:ln w="254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a:off x="11308698" y="8226"/>
                <a:ext cx="0" cy="6876338"/>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a:off x="12064755" y="8226"/>
                <a:ext cx="0" cy="6876338"/>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grpSp>
    </p:spTree>
  </p:cSld>
  <p:clrMap bg1="lt1" tx1="dk1" bg2="lt2" tx2="dk2" accent1="accent1" accent2="accent2" accent3="accent3" accent4="accent4" accent5="accent5" accent6="accent6" hlink="hlink" folHlink="folHlink"/>
  <p:sldLayoutIdLst>
    <p:sldLayoutId id="2147483649" r:id="rId1"/>
  </p:sldLayoutIdLst>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xml"/><Relationship Id="rId1" Type="http://schemas.openxmlformats.org/officeDocument/2006/relationships/tags" Target="../tags/tag6.xml"/></Relationships>
</file>

<file path=ppt/slides/_rels/slide12.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23.png"/><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xml"/><Relationship Id="rId1" Type="http://schemas.openxmlformats.org/officeDocument/2006/relationships/tags" Target="../tags/tag7.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xml"/><Relationship Id="rId1" Type="http://schemas.openxmlformats.org/officeDocument/2006/relationships/tags" Target="../tags/tag8.xml"/><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xml"/><Relationship Id="rId1" Type="http://schemas.openxmlformats.org/officeDocument/2006/relationships/tags" Target="../tags/tag9.xml"/><Relationship Id="rId5" Type="http://schemas.openxmlformats.org/officeDocument/2006/relationships/image" Target="../media/image28.jpeg"/><Relationship Id="rId4" Type="http://schemas.openxmlformats.org/officeDocument/2006/relationships/image" Target="../media/image27.jpe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xml"/><Relationship Id="rId1" Type="http://schemas.openxmlformats.org/officeDocument/2006/relationships/tags" Target="../tags/tag10.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tags" Target="../tags/tag2.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xml"/><Relationship Id="rId1" Type="http://schemas.openxmlformats.org/officeDocument/2006/relationships/tags" Target="../tags/tag11.xml"/><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xml"/><Relationship Id="rId1" Type="http://schemas.openxmlformats.org/officeDocument/2006/relationships/tags" Target="../tags/tag12.xml"/><Relationship Id="rId5" Type="http://schemas.openxmlformats.org/officeDocument/2006/relationships/image" Target="../media/image31.png"/><Relationship Id="rId4" Type="http://schemas.openxmlformats.org/officeDocument/2006/relationships/image" Target="../media/image30.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xml"/><Relationship Id="rId1" Type="http://schemas.openxmlformats.org/officeDocument/2006/relationships/tags" Target="../tags/tag13.xml"/><Relationship Id="rId4" Type="http://schemas.openxmlformats.org/officeDocument/2006/relationships/image" Target="../media/image32.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xml"/><Relationship Id="rId1" Type="http://schemas.openxmlformats.org/officeDocument/2006/relationships/tags" Target="../tags/tag14.xml"/><Relationship Id="rId4" Type="http://schemas.openxmlformats.org/officeDocument/2006/relationships/image" Target="../media/image33.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xml"/><Relationship Id="rId1" Type="http://schemas.openxmlformats.org/officeDocument/2006/relationships/tags" Target="../tags/tag15.xml"/><Relationship Id="rId5" Type="http://schemas.openxmlformats.org/officeDocument/2006/relationships/image" Target="../media/image35.png"/><Relationship Id="rId4" Type="http://schemas.openxmlformats.org/officeDocument/2006/relationships/image" Target="../media/image34.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xml"/><Relationship Id="rId1" Type="http://schemas.openxmlformats.org/officeDocument/2006/relationships/tags" Target="../tags/tag16.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1.xml"/><Relationship Id="rId1" Type="http://schemas.openxmlformats.org/officeDocument/2006/relationships/tags" Target="../tags/tag17.xml"/><Relationship Id="rId4" Type="http://schemas.openxmlformats.org/officeDocument/2006/relationships/image" Target="../media/image36.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1.xml"/><Relationship Id="rId1" Type="http://schemas.openxmlformats.org/officeDocument/2006/relationships/tags" Target="../tags/tag18.xml"/><Relationship Id="rId4" Type="http://schemas.openxmlformats.org/officeDocument/2006/relationships/image" Target="../media/image37.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1.xml"/><Relationship Id="rId1" Type="http://schemas.openxmlformats.org/officeDocument/2006/relationships/tags" Target="../tags/tag19.xml"/><Relationship Id="rId4" Type="http://schemas.openxmlformats.org/officeDocument/2006/relationships/image" Target="../media/image38.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1.xml"/><Relationship Id="rId1" Type="http://schemas.openxmlformats.org/officeDocument/2006/relationships/tags" Target="../tags/tag20.xml"/><Relationship Id="rId5" Type="http://schemas.openxmlformats.org/officeDocument/2006/relationships/image" Target="../media/image40.png"/><Relationship Id="rId4" Type="http://schemas.openxmlformats.org/officeDocument/2006/relationships/image" Target="../media/image39.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tags" Target="../tags/tag3.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1.xml"/><Relationship Id="rId1" Type="http://schemas.openxmlformats.org/officeDocument/2006/relationships/tags" Target="../tags/tag2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1.xml"/><Relationship Id="rId1" Type="http://schemas.openxmlformats.org/officeDocument/2006/relationships/tags" Target="../tags/tag22.xml"/></Relationships>
</file>

<file path=ppt/slides/_rels/slide33.xml.rels><?xml version="1.0" encoding="UTF-8" standalone="yes"?>
<Relationships xmlns="http://schemas.openxmlformats.org/package/2006/relationships"><Relationship Id="rId3" Type="http://schemas.openxmlformats.org/officeDocument/2006/relationships/video" Target="../media/media1.mkv"/><Relationship Id="rId2" Type="http://schemas.microsoft.com/office/2007/relationships/media" Target="../media/media1.mkv"/><Relationship Id="rId1" Type="http://schemas.openxmlformats.org/officeDocument/2006/relationships/tags" Target="../tags/tag23.xml"/><Relationship Id="rId6" Type="http://schemas.openxmlformats.org/officeDocument/2006/relationships/image" Target="../media/image41.png"/><Relationship Id="rId5" Type="http://schemas.openxmlformats.org/officeDocument/2006/relationships/notesSlide" Target="../notesSlides/notesSlide33.xml"/><Relationship Id="rId4"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video" Target="../media/media2.mp4"/><Relationship Id="rId2" Type="http://schemas.microsoft.com/office/2007/relationships/media" Target="../media/media2.mp4"/><Relationship Id="rId1" Type="http://schemas.openxmlformats.org/officeDocument/2006/relationships/tags" Target="../tags/tag24.xml"/><Relationship Id="rId6" Type="http://schemas.openxmlformats.org/officeDocument/2006/relationships/image" Target="../media/image42.png"/><Relationship Id="rId5" Type="http://schemas.openxmlformats.org/officeDocument/2006/relationships/notesSlide" Target="../notesSlides/notesSlide34.xml"/><Relationship Id="rId4"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1.xml"/><Relationship Id="rId1" Type="http://schemas.openxmlformats.org/officeDocument/2006/relationships/tags" Target="../tags/tag25.xml"/><Relationship Id="rId4" Type="http://schemas.openxmlformats.org/officeDocument/2006/relationships/image" Target="../media/image43.jpe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1.xml"/><Relationship Id="rId1" Type="http://schemas.openxmlformats.org/officeDocument/2006/relationships/tags" Target="../tags/tag26.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xml"/><Relationship Id="rId1" Type="http://schemas.openxmlformats.org/officeDocument/2006/relationships/themeOverride" Target="../theme/themeOverride1.xml"/><Relationship Id="rId5" Type="http://schemas.openxmlformats.org/officeDocument/2006/relationships/image" Target="../media/image2.png"/><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xml"/><Relationship Id="rId1" Type="http://schemas.openxmlformats.org/officeDocument/2006/relationships/tags" Target="../tags/tag4.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xml"/><Relationship Id="rId1" Type="http://schemas.openxmlformats.org/officeDocument/2006/relationships/tags" Target="../tags/tag5.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xml"/><Relationship Id="rId1" Type="http://schemas.openxmlformats.org/officeDocument/2006/relationships/themeOverride" Target="../theme/themeOverride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单圆角 15"/>
          <p:cNvSpPr/>
          <p:nvPr/>
        </p:nvSpPr>
        <p:spPr>
          <a:xfrm>
            <a:off x="1917453" y="1347882"/>
            <a:ext cx="4303714" cy="662726"/>
          </a:xfrm>
          <a:prstGeom prst="round1Rect">
            <a:avLst>
              <a:gd name="adj" fmla="val 0"/>
            </a:avLst>
          </a:prstGeom>
          <a:solidFill>
            <a:srgbClr val="2A3F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8" name="矩形: 圆角 87"/>
          <p:cNvSpPr/>
          <p:nvPr/>
        </p:nvSpPr>
        <p:spPr>
          <a:xfrm>
            <a:off x="1917453" y="2007345"/>
            <a:ext cx="8686802" cy="1611222"/>
          </a:xfrm>
          <a:prstGeom prst="roundRect">
            <a:avLst>
              <a:gd name="adj" fmla="val 0"/>
            </a:avLst>
          </a:prstGeom>
          <a:solidFill>
            <a:schemeClr val="bg1"/>
          </a:solidFill>
          <a:ln>
            <a:solidFill>
              <a:srgbClr val="2A3F74"/>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矩形: 圆角 6"/>
          <p:cNvSpPr/>
          <p:nvPr/>
        </p:nvSpPr>
        <p:spPr>
          <a:xfrm>
            <a:off x="1752599" y="1817778"/>
            <a:ext cx="8686802" cy="1611222"/>
          </a:xfrm>
          <a:prstGeom prst="roundRect">
            <a:avLst>
              <a:gd name="adj" fmla="val 0"/>
            </a:avLst>
          </a:prstGeom>
          <a:solidFill>
            <a:srgbClr val="5577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4"/>
          <p:cNvSpPr txBox="1"/>
          <p:nvPr/>
        </p:nvSpPr>
        <p:spPr>
          <a:xfrm>
            <a:off x="2358056" y="2000451"/>
            <a:ext cx="7471744" cy="101566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6000" dirty="0">
                <a:solidFill>
                  <a:schemeClr val="bg1"/>
                </a:solidFill>
                <a:latin typeface="阿里巴巴普惠体 2.0 95 ExtraBold" panose="00020600040101010101" pitchFamily="18" charset="-122"/>
                <a:ea typeface="阿里巴巴普惠体 2.0 95 ExtraBold" panose="00020600040101010101" pitchFamily="18" charset="-122"/>
                <a:cs typeface="阿里巴巴普惠体 2.0 95 ExtraBold" panose="00020600040101010101" pitchFamily="18" charset="-122"/>
                <a:sym typeface="+mn-lt"/>
              </a:rPr>
              <a:t>第二小组展示</a:t>
            </a:r>
          </a:p>
        </p:txBody>
      </p:sp>
      <p:grpSp>
        <p:nvGrpSpPr>
          <p:cNvPr id="15" name="组合 14"/>
          <p:cNvGrpSpPr/>
          <p:nvPr/>
        </p:nvGrpSpPr>
        <p:grpSpPr>
          <a:xfrm>
            <a:off x="9128246" y="-18337"/>
            <a:ext cx="2708155" cy="1162797"/>
            <a:chOff x="8521700" y="-18337"/>
            <a:chExt cx="3314701" cy="1564706"/>
          </a:xfrm>
        </p:grpSpPr>
        <p:sp>
          <p:nvSpPr>
            <p:cNvPr id="49" name="任意多边形: 形状 48"/>
            <p:cNvSpPr/>
            <p:nvPr/>
          </p:nvSpPr>
          <p:spPr>
            <a:xfrm rot="10800000">
              <a:off x="10024397" y="-18337"/>
              <a:ext cx="1812004" cy="1138147"/>
            </a:xfrm>
            <a:custGeom>
              <a:avLst/>
              <a:gdLst>
                <a:gd name="connsiteX0" fmla="*/ 1812004 w 1812004"/>
                <a:gd name="connsiteY0" fmla="*/ 1138147 h 1138147"/>
                <a:gd name="connsiteX1" fmla="*/ 1484679 w 1812004"/>
                <a:gd name="connsiteY1" fmla="*/ 1138147 h 1138147"/>
                <a:gd name="connsiteX2" fmla="*/ 906002 w 1812004"/>
                <a:gd name="connsiteY2" fmla="*/ 411195 h 1138147"/>
                <a:gd name="connsiteX3" fmla="*/ 327325 w 1812004"/>
                <a:gd name="connsiteY3" fmla="*/ 1138147 h 1138147"/>
                <a:gd name="connsiteX4" fmla="*/ 0 w 1812004"/>
                <a:gd name="connsiteY4" fmla="*/ 1138147 h 1138147"/>
                <a:gd name="connsiteX5" fmla="*/ 906002 w 1812004"/>
                <a:gd name="connsiteY5" fmla="*/ 0 h 1138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12004" h="1138147">
                  <a:moveTo>
                    <a:pt x="1812004" y="1138147"/>
                  </a:moveTo>
                  <a:lnTo>
                    <a:pt x="1484679" y="1138147"/>
                  </a:lnTo>
                  <a:lnTo>
                    <a:pt x="906002" y="411195"/>
                  </a:lnTo>
                  <a:lnTo>
                    <a:pt x="327325" y="1138147"/>
                  </a:lnTo>
                  <a:lnTo>
                    <a:pt x="0" y="1138147"/>
                  </a:lnTo>
                  <a:lnTo>
                    <a:pt x="906002" y="0"/>
                  </a:lnTo>
                  <a:close/>
                </a:path>
              </a:pathLst>
            </a:custGeom>
            <a:solidFill>
              <a:srgbClr val="2A3F7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8" name="任意多边形: 形状 47"/>
            <p:cNvSpPr/>
            <p:nvPr/>
          </p:nvSpPr>
          <p:spPr>
            <a:xfrm rot="10800000">
              <a:off x="8521700" y="-1181"/>
              <a:ext cx="2463801" cy="1547550"/>
            </a:xfrm>
            <a:custGeom>
              <a:avLst/>
              <a:gdLst>
                <a:gd name="connsiteX0" fmla="*/ 2463801 w 2463801"/>
                <a:gd name="connsiteY0" fmla="*/ 1547550 h 1547550"/>
                <a:gd name="connsiteX1" fmla="*/ 2061437 w 2463801"/>
                <a:gd name="connsiteY1" fmla="*/ 1547550 h 1547550"/>
                <a:gd name="connsiteX2" fmla="*/ 1231901 w 2463801"/>
                <a:gd name="connsiteY2" fmla="*/ 505463 h 1547550"/>
                <a:gd name="connsiteX3" fmla="*/ 402365 w 2463801"/>
                <a:gd name="connsiteY3" fmla="*/ 1547550 h 1547550"/>
                <a:gd name="connsiteX4" fmla="*/ 0 w 2463801"/>
                <a:gd name="connsiteY4" fmla="*/ 1547550 h 1547550"/>
                <a:gd name="connsiteX5" fmla="*/ 1231901 w 2463801"/>
                <a:gd name="connsiteY5" fmla="*/ 0 h 1547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63801" h="1547550">
                  <a:moveTo>
                    <a:pt x="2463801" y="1547550"/>
                  </a:moveTo>
                  <a:lnTo>
                    <a:pt x="2061437" y="1547550"/>
                  </a:lnTo>
                  <a:lnTo>
                    <a:pt x="1231901" y="505463"/>
                  </a:lnTo>
                  <a:lnTo>
                    <a:pt x="402365" y="1547550"/>
                  </a:lnTo>
                  <a:lnTo>
                    <a:pt x="0" y="1547550"/>
                  </a:lnTo>
                  <a:lnTo>
                    <a:pt x="1231901" y="0"/>
                  </a:lnTo>
                  <a:close/>
                </a:path>
              </a:pathLst>
            </a:custGeom>
            <a:solidFill>
              <a:srgbClr val="5577D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
        <p:nvSpPr>
          <p:cNvPr id="51" name="任意多边形: 形状 50"/>
          <p:cNvSpPr/>
          <p:nvPr/>
        </p:nvSpPr>
        <p:spPr>
          <a:xfrm>
            <a:off x="169376" y="5131557"/>
            <a:ext cx="2790901" cy="1753007"/>
          </a:xfrm>
          <a:custGeom>
            <a:avLst/>
            <a:gdLst>
              <a:gd name="connsiteX0" fmla="*/ 1395451 w 2790901"/>
              <a:gd name="connsiteY0" fmla="*/ 0 h 1753007"/>
              <a:gd name="connsiteX1" fmla="*/ 2790901 w 2790901"/>
              <a:gd name="connsiteY1" fmla="*/ 1753007 h 1753007"/>
              <a:gd name="connsiteX2" fmla="*/ 2286746 w 2790901"/>
              <a:gd name="connsiteY2" fmla="*/ 1753007 h 1753007"/>
              <a:gd name="connsiteX3" fmla="*/ 1395451 w 2790901"/>
              <a:gd name="connsiteY3" fmla="*/ 633335 h 1753007"/>
              <a:gd name="connsiteX4" fmla="*/ 504155 w 2790901"/>
              <a:gd name="connsiteY4" fmla="*/ 1753007 h 1753007"/>
              <a:gd name="connsiteX5" fmla="*/ 0 w 2790901"/>
              <a:gd name="connsiteY5" fmla="*/ 1753007 h 1753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90901" h="1753007">
                <a:moveTo>
                  <a:pt x="1395451" y="0"/>
                </a:moveTo>
                <a:lnTo>
                  <a:pt x="2790901" y="1753007"/>
                </a:lnTo>
                <a:lnTo>
                  <a:pt x="2286746" y="1753007"/>
                </a:lnTo>
                <a:lnTo>
                  <a:pt x="1395451" y="633335"/>
                </a:lnTo>
                <a:lnTo>
                  <a:pt x="504155" y="1753007"/>
                </a:lnTo>
                <a:lnTo>
                  <a:pt x="0" y="1753007"/>
                </a:lnTo>
                <a:close/>
              </a:path>
            </a:pathLst>
          </a:custGeom>
          <a:solidFill>
            <a:srgbClr val="2A3F7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0" name="任意多边形: 形状 49"/>
          <p:cNvSpPr/>
          <p:nvPr/>
        </p:nvSpPr>
        <p:spPr>
          <a:xfrm>
            <a:off x="1479957" y="4474558"/>
            <a:ext cx="3794818" cy="2383581"/>
          </a:xfrm>
          <a:custGeom>
            <a:avLst/>
            <a:gdLst>
              <a:gd name="connsiteX0" fmla="*/ 1897409 w 3794818"/>
              <a:gd name="connsiteY0" fmla="*/ 0 h 2383581"/>
              <a:gd name="connsiteX1" fmla="*/ 3794818 w 3794818"/>
              <a:gd name="connsiteY1" fmla="*/ 2383581 h 2383581"/>
              <a:gd name="connsiteX2" fmla="*/ 3175084 w 3794818"/>
              <a:gd name="connsiteY2" fmla="*/ 2383581 h 2383581"/>
              <a:gd name="connsiteX3" fmla="*/ 1897409 w 3794818"/>
              <a:gd name="connsiteY3" fmla="*/ 778529 h 2383581"/>
              <a:gd name="connsiteX4" fmla="*/ 619734 w 3794818"/>
              <a:gd name="connsiteY4" fmla="*/ 2383581 h 2383581"/>
              <a:gd name="connsiteX5" fmla="*/ 0 w 3794818"/>
              <a:gd name="connsiteY5" fmla="*/ 2383581 h 2383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94818" h="2383581">
                <a:moveTo>
                  <a:pt x="1897409" y="0"/>
                </a:moveTo>
                <a:lnTo>
                  <a:pt x="3794818" y="2383581"/>
                </a:lnTo>
                <a:lnTo>
                  <a:pt x="3175084" y="2383581"/>
                </a:lnTo>
                <a:lnTo>
                  <a:pt x="1897409" y="778529"/>
                </a:lnTo>
                <a:lnTo>
                  <a:pt x="619734" y="2383581"/>
                </a:lnTo>
                <a:lnTo>
                  <a:pt x="0" y="2383581"/>
                </a:lnTo>
                <a:close/>
              </a:path>
            </a:pathLst>
          </a:custGeom>
          <a:solidFill>
            <a:srgbClr val="5577D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5" name="Text Box 20"/>
          <p:cNvSpPr txBox="1">
            <a:spLocks noChangeArrowheads="1"/>
          </p:cNvSpPr>
          <p:nvPr/>
        </p:nvSpPr>
        <p:spPr bwMode="auto">
          <a:xfrm>
            <a:off x="6260854" y="4368369"/>
            <a:ext cx="3647152"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3600" dirty="0">
                <a:latin typeface="宋体" pitchFamily="2" charset="-122"/>
                <a:ea typeface="宋体" pitchFamily="2" charset="-122"/>
                <a:cs typeface="+mn-ea"/>
                <a:sym typeface="+mn-lt"/>
              </a:rPr>
              <a:t>第九组 国寄纵队</a:t>
            </a:r>
            <a:endParaRPr lang="en-US" altLang="zh-CN" sz="3600" dirty="0">
              <a:latin typeface="宋体" pitchFamily="2" charset="-122"/>
              <a:ea typeface="宋体" pitchFamily="2" charset="-122"/>
              <a:cs typeface="+mn-ea"/>
              <a:sym typeface="+mn-lt"/>
            </a:endParaRPr>
          </a:p>
        </p:txBody>
      </p:sp>
      <p:sp>
        <p:nvSpPr>
          <p:cNvPr id="92" name="male-man-user-shape_45445"/>
          <p:cNvSpPr/>
          <p:nvPr/>
        </p:nvSpPr>
        <p:spPr>
          <a:xfrm>
            <a:off x="4489857" y="4474558"/>
            <a:ext cx="183287" cy="216977"/>
          </a:xfrm>
          <a:custGeom>
            <a:avLst/>
            <a:gdLst>
              <a:gd name="connsiteX0" fmla="*/ 85433 w 512516"/>
              <a:gd name="connsiteY0" fmla="*/ 327494 h 606721"/>
              <a:gd name="connsiteX1" fmla="*/ 161126 w 512516"/>
              <a:gd name="connsiteY1" fmla="*/ 327494 h 606721"/>
              <a:gd name="connsiteX2" fmla="*/ 176170 w 512516"/>
              <a:gd name="connsiteY2" fmla="*/ 335558 h 606721"/>
              <a:gd name="connsiteX3" fmla="*/ 250914 w 512516"/>
              <a:gd name="connsiteY3" fmla="*/ 440940 h 606721"/>
              <a:gd name="connsiteX4" fmla="*/ 261603 w 512516"/>
              <a:gd name="connsiteY4" fmla="*/ 440940 h 606721"/>
              <a:gd name="connsiteX5" fmla="*/ 336346 w 512516"/>
              <a:gd name="connsiteY5" fmla="*/ 335558 h 606721"/>
              <a:gd name="connsiteX6" fmla="*/ 351390 w 512516"/>
              <a:gd name="connsiteY6" fmla="*/ 327494 h 606721"/>
              <a:gd name="connsiteX7" fmla="*/ 427084 w 512516"/>
              <a:gd name="connsiteY7" fmla="*/ 327494 h 606721"/>
              <a:gd name="connsiteX8" fmla="*/ 512516 w 512516"/>
              <a:gd name="connsiteY8" fmla="*/ 412796 h 606721"/>
              <a:gd name="connsiteX9" fmla="*/ 512516 w 512516"/>
              <a:gd name="connsiteY9" fmla="*/ 478808 h 606721"/>
              <a:gd name="connsiteX10" fmla="*/ 512516 w 512516"/>
              <a:gd name="connsiteY10" fmla="*/ 564031 h 606721"/>
              <a:gd name="connsiteX11" fmla="*/ 469839 w 512516"/>
              <a:gd name="connsiteY11" fmla="*/ 606721 h 606721"/>
              <a:gd name="connsiteX12" fmla="*/ 42677 w 512516"/>
              <a:gd name="connsiteY12" fmla="*/ 606721 h 606721"/>
              <a:gd name="connsiteX13" fmla="*/ 0 w 512516"/>
              <a:gd name="connsiteY13" fmla="*/ 564031 h 606721"/>
              <a:gd name="connsiteX14" fmla="*/ 0 w 512516"/>
              <a:gd name="connsiteY14" fmla="*/ 478808 h 606721"/>
              <a:gd name="connsiteX15" fmla="*/ 0 w 512516"/>
              <a:gd name="connsiteY15" fmla="*/ 412796 h 606721"/>
              <a:gd name="connsiteX16" fmla="*/ 85433 w 512516"/>
              <a:gd name="connsiteY16" fmla="*/ 327494 h 606721"/>
              <a:gd name="connsiteX17" fmla="*/ 170474 w 512516"/>
              <a:gd name="connsiteY17" fmla="*/ 77794 h 606721"/>
              <a:gd name="connsiteX18" fmla="*/ 144268 w 512516"/>
              <a:gd name="connsiteY18" fmla="*/ 152346 h 606721"/>
              <a:gd name="connsiteX19" fmla="*/ 256218 w 512516"/>
              <a:gd name="connsiteY19" fmla="*/ 264135 h 606721"/>
              <a:gd name="connsiteX20" fmla="*/ 368249 w 512516"/>
              <a:gd name="connsiteY20" fmla="*/ 152346 h 606721"/>
              <a:gd name="connsiteX21" fmla="*/ 170474 w 512516"/>
              <a:gd name="connsiteY21" fmla="*/ 77794 h 606721"/>
              <a:gd name="connsiteX22" fmla="*/ 256218 w 512516"/>
              <a:gd name="connsiteY22" fmla="*/ 0 h 606721"/>
              <a:gd name="connsiteX23" fmla="*/ 405539 w 512516"/>
              <a:gd name="connsiteY23" fmla="*/ 149105 h 606721"/>
              <a:gd name="connsiteX24" fmla="*/ 256218 w 512516"/>
              <a:gd name="connsiteY24" fmla="*/ 298209 h 606721"/>
              <a:gd name="connsiteX25" fmla="*/ 106977 w 512516"/>
              <a:gd name="connsiteY25" fmla="*/ 149105 h 606721"/>
              <a:gd name="connsiteX26" fmla="*/ 256218 w 512516"/>
              <a:gd name="connsiteY26" fmla="*/ 0 h 606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12516" h="606721">
                <a:moveTo>
                  <a:pt x="85433" y="327494"/>
                </a:moveTo>
                <a:lnTo>
                  <a:pt x="161126" y="327494"/>
                </a:lnTo>
                <a:cubicBezTo>
                  <a:pt x="166510" y="327494"/>
                  <a:pt x="173240" y="331131"/>
                  <a:pt x="176170" y="335558"/>
                </a:cubicBezTo>
                <a:lnTo>
                  <a:pt x="250914" y="440940"/>
                </a:lnTo>
                <a:cubicBezTo>
                  <a:pt x="253843" y="445446"/>
                  <a:pt x="258673" y="445446"/>
                  <a:pt x="261603" y="440940"/>
                </a:cubicBezTo>
                <a:lnTo>
                  <a:pt x="336346" y="335558"/>
                </a:lnTo>
                <a:cubicBezTo>
                  <a:pt x="339276" y="331131"/>
                  <a:pt x="346006" y="327494"/>
                  <a:pt x="351390" y="327494"/>
                </a:cubicBezTo>
                <a:lnTo>
                  <a:pt x="427084" y="327494"/>
                </a:lnTo>
                <a:cubicBezTo>
                  <a:pt x="474353" y="327494"/>
                  <a:pt x="512516" y="365757"/>
                  <a:pt x="512516" y="412796"/>
                </a:cubicBezTo>
                <a:lnTo>
                  <a:pt x="512516" y="478808"/>
                </a:lnTo>
                <a:lnTo>
                  <a:pt x="512516" y="564031"/>
                </a:lnTo>
                <a:cubicBezTo>
                  <a:pt x="512516" y="587668"/>
                  <a:pt x="493434" y="606721"/>
                  <a:pt x="469839" y="606721"/>
                </a:cubicBezTo>
                <a:lnTo>
                  <a:pt x="42677" y="606721"/>
                </a:lnTo>
                <a:cubicBezTo>
                  <a:pt x="19082" y="606721"/>
                  <a:pt x="0" y="587668"/>
                  <a:pt x="0" y="564031"/>
                </a:cubicBezTo>
                <a:lnTo>
                  <a:pt x="0" y="478808"/>
                </a:lnTo>
                <a:lnTo>
                  <a:pt x="0" y="412796"/>
                </a:lnTo>
                <a:cubicBezTo>
                  <a:pt x="0" y="365757"/>
                  <a:pt x="38243" y="327494"/>
                  <a:pt x="85433" y="327494"/>
                </a:cubicBezTo>
                <a:close/>
                <a:moveTo>
                  <a:pt x="170474" y="77794"/>
                </a:moveTo>
                <a:cubicBezTo>
                  <a:pt x="139992" y="110050"/>
                  <a:pt x="144268" y="152346"/>
                  <a:pt x="144268" y="152346"/>
                </a:cubicBezTo>
                <a:cubicBezTo>
                  <a:pt x="144268" y="214012"/>
                  <a:pt x="194543" y="264135"/>
                  <a:pt x="256218" y="264135"/>
                </a:cubicBezTo>
                <a:cubicBezTo>
                  <a:pt x="317974" y="264135"/>
                  <a:pt x="368249" y="214012"/>
                  <a:pt x="368249" y="152346"/>
                </a:cubicBezTo>
                <a:cubicBezTo>
                  <a:pt x="256218" y="152346"/>
                  <a:pt x="191930" y="99298"/>
                  <a:pt x="170474" y="77794"/>
                </a:cubicBezTo>
                <a:close/>
                <a:moveTo>
                  <a:pt x="256218" y="0"/>
                </a:moveTo>
                <a:cubicBezTo>
                  <a:pt x="338796" y="0"/>
                  <a:pt x="405539" y="66725"/>
                  <a:pt x="405539" y="149105"/>
                </a:cubicBezTo>
                <a:cubicBezTo>
                  <a:pt x="405539" y="231404"/>
                  <a:pt x="338796" y="298209"/>
                  <a:pt x="256218" y="298209"/>
                </a:cubicBezTo>
                <a:cubicBezTo>
                  <a:pt x="173799" y="298209"/>
                  <a:pt x="106977" y="231404"/>
                  <a:pt x="106977" y="149105"/>
                </a:cubicBezTo>
                <a:cubicBezTo>
                  <a:pt x="106977" y="66725"/>
                  <a:pt x="173799" y="0"/>
                  <a:pt x="256218"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文本框 4">
            <a:extLst>
              <a:ext uri="{FF2B5EF4-FFF2-40B4-BE49-F238E27FC236}">
                <a16:creationId xmlns:a16="http://schemas.microsoft.com/office/drawing/2014/main" id="{C01505A9-B491-42A7-D1D9-2DB066F29B1F}"/>
              </a:ext>
            </a:extLst>
          </p:cNvPr>
          <p:cNvSpPr txBox="1"/>
          <p:nvPr/>
        </p:nvSpPr>
        <p:spPr>
          <a:xfrm>
            <a:off x="2513929" y="1299077"/>
            <a:ext cx="3110761" cy="58477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3200" dirty="0">
                <a:solidFill>
                  <a:schemeClr val="bg1"/>
                </a:solidFill>
                <a:latin typeface="阿里巴巴普惠体 2.0 95 ExtraBold" panose="00020600040101010101" pitchFamily="18" charset="-122"/>
                <a:ea typeface="阿里巴巴普惠体 2.0 95 ExtraBold" panose="00020600040101010101" pitchFamily="18" charset="-122"/>
                <a:cs typeface="阿里巴巴普惠体 2.0 95 ExtraBold" panose="00020600040101010101" pitchFamily="18" charset="-122"/>
                <a:sym typeface="+mn-lt"/>
              </a:rPr>
              <a:t>第二次项目展示</a:t>
            </a:r>
          </a:p>
        </p:txBody>
      </p:sp>
      <p:sp>
        <p:nvSpPr>
          <p:cNvPr id="14" name="Text Box 20">
            <a:extLst>
              <a:ext uri="{FF2B5EF4-FFF2-40B4-BE49-F238E27FC236}">
                <a16:creationId xmlns:a16="http://schemas.microsoft.com/office/drawing/2014/main" id="{A108578F-85FA-CAFA-9F60-F3733869D7B1}"/>
              </a:ext>
            </a:extLst>
          </p:cNvPr>
          <p:cNvSpPr txBox="1">
            <a:spLocks noChangeArrowheads="1"/>
          </p:cNvSpPr>
          <p:nvPr/>
        </p:nvSpPr>
        <p:spPr bwMode="auto">
          <a:xfrm>
            <a:off x="6260854" y="5340286"/>
            <a:ext cx="318548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3600" dirty="0">
                <a:latin typeface="宋体" pitchFamily="2" charset="-122"/>
                <a:ea typeface="宋体" pitchFamily="2" charset="-122"/>
                <a:cs typeface="+mn-ea"/>
                <a:sym typeface="+mn-lt"/>
              </a:rPr>
              <a:t>答辩人 解世超</a:t>
            </a:r>
            <a:endParaRPr lang="en-US" altLang="zh-CN" sz="3600" dirty="0">
              <a:latin typeface="宋体" pitchFamily="2" charset="-122"/>
              <a:ea typeface="宋体" pitchFamily="2" charset="-122"/>
              <a:cs typeface="+mn-ea"/>
              <a:sym typeface="+mn-lt"/>
            </a:endParaRPr>
          </a:p>
        </p:txBody>
      </p:sp>
    </p:spTree>
    <p:custDataLst>
      <p:tags r:id="rId1"/>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合 15"/>
          <p:cNvGrpSpPr/>
          <p:nvPr/>
        </p:nvGrpSpPr>
        <p:grpSpPr>
          <a:xfrm>
            <a:off x="0" y="5623"/>
            <a:ext cx="7649501" cy="861175"/>
            <a:chOff x="74343" y="-18337"/>
            <a:chExt cx="7649501" cy="861175"/>
          </a:xfrm>
        </p:grpSpPr>
        <p:grpSp>
          <p:nvGrpSpPr>
            <p:cNvPr id="18" name="组合 17"/>
            <p:cNvGrpSpPr/>
            <p:nvPr/>
          </p:nvGrpSpPr>
          <p:grpSpPr>
            <a:xfrm>
              <a:off x="74343" y="-18337"/>
              <a:ext cx="2005677" cy="861175"/>
              <a:chOff x="8521700" y="-18337"/>
              <a:chExt cx="3314701" cy="1564706"/>
            </a:xfrm>
            <a:effectLst/>
          </p:grpSpPr>
          <p:sp>
            <p:nvSpPr>
              <p:cNvPr id="23" name="任意多边形: 形状 22"/>
              <p:cNvSpPr/>
              <p:nvPr/>
            </p:nvSpPr>
            <p:spPr>
              <a:xfrm rot="10800000">
                <a:off x="10024397" y="-18337"/>
                <a:ext cx="1812004" cy="1138147"/>
              </a:xfrm>
              <a:custGeom>
                <a:avLst/>
                <a:gdLst>
                  <a:gd name="connsiteX0" fmla="*/ 1812004 w 1812004"/>
                  <a:gd name="connsiteY0" fmla="*/ 1138147 h 1138147"/>
                  <a:gd name="connsiteX1" fmla="*/ 1484679 w 1812004"/>
                  <a:gd name="connsiteY1" fmla="*/ 1138147 h 1138147"/>
                  <a:gd name="connsiteX2" fmla="*/ 906002 w 1812004"/>
                  <a:gd name="connsiteY2" fmla="*/ 411195 h 1138147"/>
                  <a:gd name="connsiteX3" fmla="*/ 327325 w 1812004"/>
                  <a:gd name="connsiteY3" fmla="*/ 1138147 h 1138147"/>
                  <a:gd name="connsiteX4" fmla="*/ 0 w 1812004"/>
                  <a:gd name="connsiteY4" fmla="*/ 1138147 h 1138147"/>
                  <a:gd name="connsiteX5" fmla="*/ 906002 w 1812004"/>
                  <a:gd name="connsiteY5" fmla="*/ 0 h 1138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12004" h="1138147">
                    <a:moveTo>
                      <a:pt x="1812004" y="1138147"/>
                    </a:moveTo>
                    <a:lnTo>
                      <a:pt x="1484679" y="1138147"/>
                    </a:lnTo>
                    <a:lnTo>
                      <a:pt x="906002" y="411195"/>
                    </a:lnTo>
                    <a:lnTo>
                      <a:pt x="327325" y="1138147"/>
                    </a:lnTo>
                    <a:lnTo>
                      <a:pt x="0" y="1138147"/>
                    </a:lnTo>
                    <a:lnTo>
                      <a:pt x="906002" y="0"/>
                    </a:lnTo>
                    <a:close/>
                  </a:path>
                </a:pathLst>
              </a:custGeom>
              <a:solidFill>
                <a:srgbClr val="2A3F7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4" name="任意多边形: 形状 23"/>
              <p:cNvSpPr/>
              <p:nvPr/>
            </p:nvSpPr>
            <p:spPr>
              <a:xfrm rot="10800000">
                <a:off x="8521700" y="-1181"/>
                <a:ext cx="2463801" cy="1547550"/>
              </a:xfrm>
              <a:custGeom>
                <a:avLst/>
                <a:gdLst>
                  <a:gd name="connsiteX0" fmla="*/ 2463801 w 2463801"/>
                  <a:gd name="connsiteY0" fmla="*/ 1547550 h 1547550"/>
                  <a:gd name="connsiteX1" fmla="*/ 2061437 w 2463801"/>
                  <a:gd name="connsiteY1" fmla="*/ 1547550 h 1547550"/>
                  <a:gd name="connsiteX2" fmla="*/ 1231901 w 2463801"/>
                  <a:gd name="connsiteY2" fmla="*/ 505463 h 1547550"/>
                  <a:gd name="connsiteX3" fmla="*/ 402365 w 2463801"/>
                  <a:gd name="connsiteY3" fmla="*/ 1547550 h 1547550"/>
                  <a:gd name="connsiteX4" fmla="*/ 0 w 2463801"/>
                  <a:gd name="connsiteY4" fmla="*/ 1547550 h 1547550"/>
                  <a:gd name="connsiteX5" fmla="*/ 1231901 w 2463801"/>
                  <a:gd name="connsiteY5" fmla="*/ 0 h 1547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63801" h="1547550">
                    <a:moveTo>
                      <a:pt x="2463801" y="1547550"/>
                    </a:moveTo>
                    <a:lnTo>
                      <a:pt x="2061437" y="1547550"/>
                    </a:lnTo>
                    <a:lnTo>
                      <a:pt x="1231901" y="505463"/>
                    </a:lnTo>
                    <a:lnTo>
                      <a:pt x="402365" y="1547550"/>
                    </a:lnTo>
                    <a:lnTo>
                      <a:pt x="0" y="1547550"/>
                    </a:lnTo>
                    <a:lnTo>
                      <a:pt x="1231901" y="0"/>
                    </a:lnTo>
                    <a:close/>
                  </a:path>
                </a:pathLst>
              </a:custGeom>
              <a:solidFill>
                <a:srgbClr val="5577D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
          <p:nvSpPr>
            <p:cNvPr id="22" name="文本框 4"/>
            <p:cNvSpPr txBox="1"/>
            <p:nvPr/>
          </p:nvSpPr>
          <p:spPr>
            <a:xfrm>
              <a:off x="2233010" y="82638"/>
              <a:ext cx="5490834" cy="52322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800" dirty="0">
                  <a:solidFill>
                    <a:schemeClr val="tx1">
                      <a:lumMod val="65000"/>
                      <a:lumOff val="35000"/>
                    </a:schemeClr>
                  </a:solidFill>
                  <a:latin typeface="阿里巴巴普惠体 2.0 95 ExtraBold" panose="00020600040101010101" pitchFamily="18" charset="-122"/>
                  <a:ea typeface="阿里巴巴普惠体 2.0 95 ExtraBold" panose="00020600040101010101" pitchFamily="18" charset="-122"/>
                  <a:cs typeface="阿里巴巴普惠体 2.0 95 ExtraBold" panose="00020600040101010101" pitchFamily="18" charset="-122"/>
                  <a:sym typeface="+mn-lt"/>
                </a:rPr>
                <a:t>预测结果与理论依据对比与分析</a:t>
              </a:r>
            </a:p>
          </p:txBody>
        </p:sp>
      </p:grpSp>
      <p:sp>
        <p:nvSpPr>
          <p:cNvPr id="15" name="文本框 14">
            <a:extLst>
              <a:ext uri="{FF2B5EF4-FFF2-40B4-BE49-F238E27FC236}">
                <a16:creationId xmlns:a16="http://schemas.microsoft.com/office/drawing/2014/main" id="{A0E97A64-D88D-DF98-5D48-B367F37CF692}"/>
              </a:ext>
            </a:extLst>
          </p:cNvPr>
          <p:cNvSpPr txBox="1"/>
          <p:nvPr/>
        </p:nvSpPr>
        <p:spPr>
          <a:xfrm>
            <a:off x="7876833" y="1939692"/>
            <a:ext cx="3933338" cy="1754326"/>
          </a:xfrm>
          <a:prstGeom prst="rect">
            <a:avLst/>
          </a:prstGeom>
          <a:noFill/>
        </p:spPr>
        <p:txBody>
          <a:bodyPr wrap="square" rtlCol="0">
            <a:spAutoFit/>
          </a:bodyPr>
          <a:lstStyle/>
          <a:p>
            <a:pPr algn="just"/>
            <a:endParaRPr lang="en-US" altLang="zh-CN" sz="1800" kern="100" dirty="0">
              <a:solidFill>
                <a:srgbClr val="00B0F0"/>
              </a:solidFill>
              <a:effectLst/>
              <a:latin typeface="等线" panose="02010600030101010101" pitchFamily="2" charset="-122"/>
              <a:ea typeface="黑体" panose="02010609060101010101" pitchFamily="49" charset="-122"/>
              <a:cs typeface="Times New Roman" panose="02020603050405020304" pitchFamily="18" charset="0"/>
            </a:endParaRPr>
          </a:p>
          <a:p>
            <a:pPr algn="just"/>
            <a:r>
              <a:rPr lang="zh-CN" altLang="zh-CN" sz="1800" kern="100" dirty="0">
                <a:solidFill>
                  <a:srgbClr val="00B0F0"/>
                </a:solidFill>
                <a:effectLst/>
                <a:latin typeface="等线" panose="02010600030101010101" pitchFamily="2" charset="-122"/>
                <a:ea typeface="等线" panose="02010600030101010101" pitchFamily="2" charset="-122"/>
                <a:cs typeface="Times New Roman" panose="02020603050405020304" pitchFamily="18" charset="0"/>
              </a:rPr>
              <a:t>[1]</a:t>
            </a:r>
            <a:r>
              <a:rPr lang="zh-CN" altLang="zh-CN" sz="1800" kern="100" dirty="0">
                <a:solidFill>
                  <a:srgbClr val="00B0F0"/>
                </a:solidFill>
                <a:effectLst/>
                <a:latin typeface="等线" panose="02010600030101010101" pitchFamily="2" charset="-122"/>
                <a:ea typeface="黑体" panose="02010609060101010101" pitchFamily="49" charset="-122"/>
                <a:cs typeface="Times New Roman" panose="02020603050405020304" pitchFamily="18" charset="0"/>
              </a:rPr>
              <a:t>唐红</a:t>
            </a:r>
            <a:r>
              <a:rPr lang="zh-CN" altLang="zh-CN" sz="1800" kern="100" dirty="0">
                <a:solidFill>
                  <a:srgbClr val="00B0F0"/>
                </a:solidFill>
                <a:effectLst/>
                <a:latin typeface="等线" panose="02010600030101010101" pitchFamily="2" charset="-122"/>
                <a:ea typeface="等线" panose="02010600030101010101" pitchFamily="2" charset="-122"/>
                <a:cs typeface="Times New Roman" panose="02020603050405020304" pitchFamily="18" charset="0"/>
              </a:rPr>
              <a:t>, </a:t>
            </a:r>
            <a:r>
              <a:rPr lang="zh-CN" altLang="zh-CN" sz="1800" kern="100" dirty="0">
                <a:solidFill>
                  <a:srgbClr val="00B0F0"/>
                </a:solidFill>
                <a:effectLst/>
                <a:latin typeface="等线" panose="02010600030101010101" pitchFamily="2" charset="-122"/>
                <a:ea typeface="黑体" panose="02010609060101010101" pitchFamily="49" charset="-122"/>
                <a:cs typeface="Times New Roman" panose="02020603050405020304" pitchFamily="18" charset="0"/>
              </a:rPr>
              <a:t>王栋</a:t>
            </a:r>
            <a:r>
              <a:rPr lang="zh-CN" altLang="zh-CN" sz="1800" kern="100" dirty="0">
                <a:solidFill>
                  <a:srgbClr val="00B0F0"/>
                </a:solidFill>
                <a:effectLst/>
                <a:latin typeface="等线" panose="02010600030101010101" pitchFamily="2" charset="-122"/>
                <a:ea typeface="等线" panose="02010600030101010101" pitchFamily="2" charset="-122"/>
                <a:cs typeface="Times New Roman" panose="02020603050405020304" pitchFamily="18" charset="0"/>
              </a:rPr>
              <a:t>, </a:t>
            </a:r>
            <a:r>
              <a:rPr lang="zh-CN" altLang="zh-CN" sz="1800" kern="100" dirty="0">
                <a:solidFill>
                  <a:srgbClr val="00B0F0"/>
                </a:solidFill>
                <a:effectLst/>
                <a:latin typeface="等线" panose="02010600030101010101" pitchFamily="2" charset="-122"/>
                <a:ea typeface="黑体" panose="02010609060101010101" pitchFamily="49" charset="-122"/>
                <a:cs typeface="Times New Roman" panose="02020603050405020304" pitchFamily="18" charset="0"/>
              </a:rPr>
              <a:t>宋博</a:t>
            </a:r>
            <a:r>
              <a:rPr lang="zh-CN" altLang="zh-CN" sz="1800" kern="100" dirty="0">
                <a:solidFill>
                  <a:srgbClr val="00B0F0"/>
                </a:solidFill>
                <a:effectLst/>
                <a:latin typeface="等线" panose="02010600030101010101" pitchFamily="2" charset="-122"/>
                <a:ea typeface="等线" panose="02010600030101010101" pitchFamily="2" charset="-122"/>
                <a:cs typeface="Times New Roman" panose="02020603050405020304" pitchFamily="18" charset="0"/>
              </a:rPr>
              <a:t>,</a:t>
            </a:r>
            <a:r>
              <a:rPr lang="zh-CN" altLang="zh-CN" sz="1800" kern="100" dirty="0">
                <a:solidFill>
                  <a:srgbClr val="00B0F0"/>
                </a:solidFill>
                <a:effectLst/>
                <a:latin typeface="等线" panose="02010600030101010101" pitchFamily="2" charset="-122"/>
                <a:ea typeface="黑体" panose="02010609060101010101" pitchFamily="49" charset="-122"/>
                <a:cs typeface="Times New Roman" panose="02020603050405020304" pitchFamily="18" charset="0"/>
              </a:rPr>
              <a:t>等</a:t>
            </a:r>
            <a:r>
              <a:rPr lang="zh-CN" altLang="zh-CN" sz="1800" kern="100" dirty="0">
                <a:solidFill>
                  <a:srgbClr val="00B0F0"/>
                </a:solidFill>
                <a:effectLst/>
                <a:latin typeface="等线" panose="02010600030101010101" pitchFamily="2" charset="-122"/>
                <a:ea typeface="等线" panose="02010600030101010101" pitchFamily="2" charset="-122"/>
                <a:cs typeface="Times New Roman" panose="02020603050405020304" pitchFamily="18" charset="0"/>
              </a:rPr>
              <a:t>. </a:t>
            </a:r>
            <a:r>
              <a:rPr lang="zh-CN" altLang="zh-CN" sz="1800" kern="100" dirty="0">
                <a:solidFill>
                  <a:srgbClr val="00B0F0"/>
                </a:solidFill>
                <a:effectLst/>
                <a:latin typeface="等线" panose="02010600030101010101" pitchFamily="2" charset="-122"/>
                <a:ea typeface="黑体" panose="02010609060101010101" pitchFamily="49" charset="-122"/>
                <a:cs typeface="Times New Roman" panose="02020603050405020304" pitchFamily="18" charset="0"/>
              </a:rPr>
              <a:t>基于非线性赋权</a:t>
            </a:r>
            <a:r>
              <a:rPr lang="zh-CN" altLang="zh-CN" sz="1800" kern="100" dirty="0">
                <a:solidFill>
                  <a:srgbClr val="00B0F0"/>
                </a:solidFill>
                <a:effectLst/>
                <a:latin typeface="等线" panose="02010600030101010101" pitchFamily="2" charset="-122"/>
                <a:ea typeface="等线" panose="02010600030101010101" pitchFamily="2" charset="-122"/>
                <a:cs typeface="Times New Roman" panose="02020603050405020304" pitchFamily="18" charset="0"/>
              </a:rPr>
              <a:t>XGBoost</a:t>
            </a:r>
            <a:r>
              <a:rPr lang="zh-CN" altLang="zh-CN" sz="1800" kern="100" dirty="0">
                <a:solidFill>
                  <a:srgbClr val="00B0F0"/>
                </a:solidFill>
                <a:effectLst/>
                <a:latin typeface="等线" panose="02010600030101010101" pitchFamily="2" charset="-122"/>
                <a:ea typeface="黑体" panose="02010609060101010101" pitchFamily="49" charset="-122"/>
                <a:cs typeface="Times New Roman" panose="02020603050405020304" pitchFamily="18" charset="0"/>
              </a:rPr>
              <a:t>算法的航班延误分类预测</a:t>
            </a:r>
            <a:r>
              <a:rPr lang="zh-CN" altLang="zh-CN" sz="1800" kern="100" dirty="0">
                <a:solidFill>
                  <a:srgbClr val="00B0F0"/>
                </a:solidFill>
                <a:effectLst/>
                <a:latin typeface="等线" panose="02010600030101010101" pitchFamily="2" charset="-122"/>
                <a:ea typeface="等线" panose="02010600030101010101" pitchFamily="2" charset="-122"/>
                <a:cs typeface="Times New Roman" panose="02020603050405020304" pitchFamily="18" charset="0"/>
              </a:rPr>
              <a:t>[J]. </a:t>
            </a:r>
            <a:r>
              <a:rPr lang="zh-CN" altLang="zh-CN" sz="1800" kern="100" dirty="0">
                <a:solidFill>
                  <a:srgbClr val="00B0F0"/>
                </a:solidFill>
                <a:effectLst/>
                <a:latin typeface="等线" panose="02010600030101010101" pitchFamily="2" charset="-122"/>
                <a:ea typeface="黑体" panose="02010609060101010101" pitchFamily="49" charset="-122"/>
                <a:cs typeface="Times New Roman" panose="02020603050405020304" pitchFamily="18" charset="0"/>
              </a:rPr>
              <a:t>系统仿真学报</a:t>
            </a:r>
            <a:r>
              <a:rPr lang="zh-CN" altLang="zh-CN" sz="1800" kern="100" dirty="0">
                <a:solidFill>
                  <a:srgbClr val="00B0F0"/>
                </a:solidFill>
                <a:effectLst/>
                <a:latin typeface="等线" panose="02010600030101010101" pitchFamily="2" charset="-122"/>
                <a:ea typeface="等线" panose="02010600030101010101" pitchFamily="2" charset="-122"/>
                <a:cs typeface="Times New Roman" panose="02020603050405020304" pitchFamily="18" charset="0"/>
              </a:rPr>
              <a:t>, 2021.</a:t>
            </a:r>
            <a:endParaRPr lang="en-US" altLang="zh-CN" sz="1800" kern="100" dirty="0">
              <a:solidFill>
                <a:srgbClr val="00B0F0"/>
              </a:solidFill>
              <a:effectLst/>
              <a:latin typeface="等线" panose="02010600030101010101" pitchFamily="2" charset="-122"/>
              <a:ea typeface="等线" panose="02010600030101010101" pitchFamily="2" charset="-122"/>
              <a:cs typeface="Times New Roman" panose="02020603050405020304" pitchFamily="18" charset="0"/>
            </a:endParaRPr>
          </a:p>
          <a:p>
            <a:pPr algn="just"/>
            <a:r>
              <a:rPr lang="zh-CN" altLang="en-US" kern="100" dirty="0">
                <a:solidFill>
                  <a:srgbClr val="00B0F0"/>
                </a:solidFill>
                <a:latin typeface="等线" panose="02010600030101010101" pitchFamily="2" charset="-122"/>
                <a:ea typeface="等线" panose="02010600030101010101" pitchFamily="2" charset="-122"/>
                <a:cs typeface="Times New Roman" panose="02020603050405020304" pitchFamily="18" charset="0"/>
              </a:rPr>
              <a:t>中的分类器准确率结果对比</a:t>
            </a:r>
            <a:endParaRPr lang="en-US" altLang="zh-CN" sz="1800" kern="100" dirty="0">
              <a:solidFill>
                <a:srgbClr val="00B0F0"/>
              </a:solidFill>
              <a:effectLst/>
              <a:latin typeface="等线" panose="02010600030101010101" pitchFamily="2" charset="-122"/>
              <a:ea typeface="等线" panose="02010600030101010101" pitchFamily="2" charset="-122"/>
              <a:cs typeface="Times New Roman" panose="02020603050405020304" pitchFamily="18" charset="0"/>
            </a:endParaRPr>
          </a:p>
          <a:p>
            <a:pPr algn="just"/>
            <a:endParaRPr lang="zh-CN" altLang="zh-CN" sz="1800" kern="100" dirty="0">
              <a:solidFill>
                <a:srgbClr val="00B0F0"/>
              </a:solidFill>
              <a:effectLst/>
              <a:latin typeface="等线" panose="02010600030101010101" pitchFamily="2" charset="-122"/>
              <a:ea typeface="等线" panose="02010600030101010101" pitchFamily="2" charset="-122"/>
              <a:cs typeface="Times New Roman" panose="02020603050405020304" pitchFamily="18" charset="0"/>
            </a:endParaRPr>
          </a:p>
        </p:txBody>
      </p:sp>
      <p:pic>
        <p:nvPicPr>
          <p:cNvPr id="5" name="图片 4">
            <a:extLst>
              <a:ext uri="{FF2B5EF4-FFF2-40B4-BE49-F238E27FC236}">
                <a16:creationId xmlns:a16="http://schemas.microsoft.com/office/drawing/2014/main" id="{748B9841-1FA8-2A51-654F-D8A0AFE491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1987" y="4141788"/>
            <a:ext cx="5000487" cy="2510421"/>
          </a:xfrm>
          <a:prstGeom prst="rect">
            <a:avLst/>
          </a:prstGeom>
        </p:spPr>
      </p:pic>
      <p:pic>
        <p:nvPicPr>
          <p:cNvPr id="8" name="图片 7">
            <a:extLst>
              <a:ext uri="{FF2B5EF4-FFF2-40B4-BE49-F238E27FC236}">
                <a16:creationId xmlns:a16="http://schemas.microsoft.com/office/drawing/2014/main" id="{83F058CF-D68B-CCB7-2EE3-7CF63B8DF69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008" y="1786980"/>
            <a:ext cx="3933338" cy="2689838"/>
          </a:xfrm>
          <a:prstGeom prst="rect">
            <a:avLst/>
          </a:prstGeom>
        </p:spPr>
      </p:pic>
      <p:sp>
        <p:nvSpPr>
          <p:cNvPr id="17" name="文本框 16">
            <a:extLst>
              <a:ext uri="{FF2B5EF4-FFF2-40B4-BE49-F238E27FC236}">
                <a16:creationId xmlns:a16="http://schemas.microsoft.com/office/drawing/2014/main" id="{A797B91B-2C85-FBFC-C780-9DE71F4BA433}"/>
              </a:ext>
            </a:extLst>
          </p:cNvPr>
          <p:cNvSpPr txBox="1"/>
          <p:nvPr/>
        </p:nvSpPr>
        <p:spPr>
          <a:xfrm>
            <a:off x="245925" y="693976"/>
            <a:ext cx="7938395" cy="1323439"/>
          </a:xfrm>
          <a:prstGeom prst="rect">
            <a:avLst/>
          </a:prstGeom>
          <a:noFill/>
        </p:spPr>
        <p:txBody>
          <a:bodyPr wrap="square" rtlCol="0">
            <a:spAutoFit/>
          </a:bodyPr>
          <a:lstStyle/>
          <a:p>
            <a:r>
              <a:rPr lang="zh-CN" altLang="en-US" sz="2000" dirty="0">
                <a:cs typeface="+mn-ea"/>
                <a:sym typeface="+mn-lt"/>
              </a:rPr>
              <a:t>其中上方为论文数据集的最后统计结果；下方为我们的统计结果</a:t>
            </a:r>
            <a:endParaRPr lang="en-US" altLang="zh-CN" sz="2000" dirty="0">
              <a:cs typeface="+mn-ea"/>
              <a:sym typeface="+mn-lt"/>
            </a:endParaRPr>
          </a:p>
          <a:p>
            <a:r>
              <a:rPr lang="zh-CN" altLang="en-US" sz="2000" dirty="0">
                <a:cs typeface="+mn-ea"/>
                <a:sym typeface="+mn-lt"/>
              </a:rPr>
              <a:t>论文使用的是</a:t>
            </a:r>
            <a:r>
              <a:rPr lang="en-US" altLang="zh-CN" sz="2000" dirty="0">
                <a:cs typeface="+mn-ea"/>
                <a:sym typeface="+mn-lt"/>
              </a:rPr>
              <a:t>2015</a:t>
            </a:r>
            <a:r>
              <a:rPr lang="zh-CN" altLang="en-US" sz="2000" dirty="0">
                <a:cs typeface="+mn-ea"/>
                <a:sym typeface="+mn-lt"/>
              </a:rPr>
              <a:t>年美国航班信息（是我们第一次淘汰的数据集）</a:t>
            </a:r>
            <a:endParaRPr lang="en-US" altLang="zh-CN" sz="2000" dirty="0">
              <a:cs typeface="+mn-ea"/>
              <a:sym typeface="+mn-lt"/>
            </a:endParaRPr>
          </a:p>
          <a:p>
            <a:r>
              <a:rPr lang="zh-CN" altLang="en-US" sz="2000" dirty="0">
                <a:cs typeface="+mn-ea"/>
                <a:sym typeface="+mn-lt"/>
              </a:rPr>
              <a:t>我们最终选用的是携程提供的中国航班信息数据集</a:t>
            </a:r>
            <a:endParaRPr lang="en-US" altLang="zh-CN" sz="2000" dirty="0">
              <a:cs typeface="+mn-ea"/>
              <a:sym typeface="+mn-lt"/>
            </a:endParaRPr>
          </a:p>
          <a:p>
            <a:endParaRPr lang="en-US" altLang="zh-CN" sz="2000" dirty="0">
              <a:cs typeface="+mn-ea"/>
              <a:sym typeface="+mn-lt"/>
            </a:endParaRPr>
          </a:p>
        </p:txBody>
      </p:sp>
      <p:pic>
        <p:nvPicPr>
          <p:cNvPr id="7" name="图片 6">
            <a:extLst>
              <a:ext uri="{FF2B5EF4-FFF2-40B4-BE49-F238E27FC236}">
                <a16:creationId xmlns:a16="http://schemas.microsoft.com/office/drawing/2014/main" id="{9F9EC962-73B7-86AC-353B-D79B46CDA9D2}"/>
              </a:ext>
            </a:extLst>
          </p:cNvPr>
          <p:cNvPicPr>
            <a:picLocks noChangeAspect="1"/>
          </p:cNvPicPr>
          <p:nvPr/>
        </p:nvPicPr>
        <p:blipFill>
          <a:blip r:embed="rId5"/>
          <a:stretch>
            <a:fillRect/>
          </a:stretch>
        </p:blipFill>
        <p:spPr>
          <a:xfrm>
            <a:off x="4219537" y="1694013"/>
            <a:ext cx="3557301" cy="2173454"/>
          </a:xfrm>
          <a:prstGeom prst="rect">
            <a:avLst/>
          </a:prstGeom>
        </p:spPr>
      </p:pic>
      <p:pic>
        <p:nvPicPr>
          <p:cNvPr id="11" name="图片 10">
            <a:extLst>
              <a:ext uri="{FF2B5EF4-FFF2-40B4-BE49-F238E27FC236}">
                <a16:creationId xmlns:a16="http://schemas.microsoft.com/office/drawing/2014/main" id="{B45299BB-499F-FC30-6170-E6F45CA3573B}"/>
              </a:ext>
            </a:extLst>
          </p:cNvPr>
          <p:cNvPicPr>
            <a:picLocks noChangeAspect="1"/>
          </p:cNvPicPr>
          <p:nvPr/>
        </p:nvPicPr>
        <p:blipFill>
          <a:blip r:embed="rId6"/>
          <a:stretch>
            <a:fillRect/>
          </a:stretch>
        </p:blipFill>
        <p:spPr>
          <a:xfrm>
            <a:off x="5056307" y="4573815"/>
            <a:ext cx="7135693" cy="1927820"/>
          </a:xfrm>
          <a:prstGeom prst="rect">
            <a:avLst/>
          </a:prstGeom>
        </p:spPr>
      </p:pic>
    </p:spTree>
    <p:extLst>
      <p:ext uri="{BB962C8B-B14F-4D97-AF65-F5344CB8AC3E}">
        <p14:creationId xmlns:p14="http://schemas.microsoft.com/office/powerpoint/2010/main" val="29377758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任意多边形: 形状 70"/>
          <p:cNvSpPr/>
          <p:nvPr/>
        </p:nvSpPr>
        <p:spPr>
          <a:xfrm rot="10800000">
            <a:off x="2664345" y="-5793"/>
            <a:ext cx="6863310" cy="3921164"/>
          </a:xfrm>
          <a:custGeom>
            <a:avLst/>
            <a:gdLst>
              <a:gd name="connsiteX0" fmla="*/ 2463801 w 2463801"/>
              <a:gd name="connsiteY0" fmla="*/ 1547550 h 1547550"/>
              <a:gd name="connsiteX1" fmla="*/ 2061437 w 2463801"/>
              <a:gd name="connsiteY1" fmla="*/ 1547550 h 1547550"/>
              <a:gd name="connsiteX2" fmla="*/ 1231901 w 2463801"/>
              <a:gd name="connsiteY2" fmla="*/ 505463 h 1547550"/>
              <a:gd name="connsiteX3" fmla="*/ 402365 w 2463801"/>
              <a:gd name="connsiteY3" fmla="*/ 1547550 h 1547550"/>
              <a:gd name="connsiteX4" fmla="*/ 0 w 2463801"/>
              <a:gd name="connsiteY4" fmla="*/ 1547550 h 1547550"/>
              <a:gd name="connsiteX5" fmla="*/ 1231901 w 2463801"/>
              <a:gd name="connsiteY5" fmla="*/ 0 h 1547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63801" h="1547550">
                <a:moveTo>
                  <a:pt x="2463801" y="1547550"/>
                </a:moveTo>
                <a:lnTo>
                  <a:pt x="2061437" y="1547550"/>
                </a:lnTo>
                <a:lnTo>
                  <a:pt x="1231901" y="505463"/>
                </a:lnTo>
                <a:lnTo>
                  <a:pt x="402365" y="1547550"/>
                </a:lnTo>
                <a:lnTo>
                  <a:pt x="0" y="1547550"/>
                </a:lnTo>
                <a:lnTo>
                  <a:pt x="1231901" y="0"/>
                </a:lnTo>
                <a:close/>
              </a:path>
            </a:pathLst>
          </a:custGeom>
          <a:solidFill>
            <a:srgbClr val="D9D9D9">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15" name="组合 14"/>
          <p:cNvGrpSpPr/>
          <p:nvPr/>
        </p:nvGrpSpPr>
        <p:grpSpPr>
          <a:xfrm>
            <a:off x="9128246" y="-18337"/>
            <a:ext cx="2708155" cy="1162797"/>
            <a:chOff x="8521700" y="-18337"/>
            <a:chExt cx="3314701" cy="1564706"/>
          </a:xfrm>
        </p:grpSpPr>
        <p:sp>
          <p:nvSpPr>
            <p:cNvPr id="49" name="任意多边形: 形状 48"/>
            <p:cNvSpPr/>
            <p:nvPr/>
          </p:nvSpPr>
          <p:spPr>
            <a:xfrm rot="10800000">
              <a:off x="10024397" y="-18337"/>
              <a:ext cx="1812004" cy="1138147"/>
            </a:xfrm>
            <a:custGeom>
              <a:avLst/>
              <a:gdLst>
                <a:gd name="connsiteX0" fmla="*/ 1812004 w 1812004"/>
                <a:gd name="connsiteY0" fmla="*/ 1138147 h 1138147"/>
                <a:gd name="connsiteX1" fmla="*/ 1484679 w 1812004"/>
                <a:gd name="connsiteY1" fmla="*/ 1138147 h 1138147"/>
                <a:gd name="connsiteX2" fmla="*/ 906002 w 1812004"/>
                <a:gd name="connsiteY2" fmla="*/ 411195 h 1138147"/>
                <a:gd name="connsiteX3" fmla="*/ 327325 w 1812004"/>
                <a:gd name="connsiteY3" fmla="*/ 1138147 h 1138147"/>
                <a:gd name="connsiteX4" fmla="*/ 0 w 1812004"/>
                <a:gd name="connsiteY4" fmla="*/ 1138147 h 1138147"/>
                <a:gd name="connsiteX5" fmla="*/ 906002 w 1812004"/>
                <a:gd name="connsiteY5" fmla="*/ 0 h 1138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12004" h="1138147">
                  <a:moveTo>
                    <a:pt x="1812004" y="1138147"/>
                  </a:moveTo>
                  <a:lnTo>
                    <a:pt x="1484679" y="1138147"/>
                  </a:lnTo>
                  <a:lnTo>
                    <a:pt x="906002" y="411195"/>
                  </a:lnTo>
                  <a:lnTo>
                    <a:pt x="327325" y="1138147"/>
                  </a:lnTo>
                  <a:lnTo>
                    <a:pt x="0" y="1138147"/>
                  </a:lnTo>
                  <a:lnTo>
                    <a:pt x="906002" y="0"/>
                  </a:lnTo>
                  <a:close/>
                </a:path>
              </a:pathLst>
            </a:custGeom>
            <a:solidFill>
              <a:srgbClr val="2A3F7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8" name="任意多边形: 形状 47"/>
            <p:cNvSpPr/>
            <p:nvPr/>
          </p:nvSpPr>
          <p:spPr>
            <a:xfrm rot="10800000">
              <a:off x="8521700" y="-1181"/>
              <a:ext cx="2463801" cy="1547550"/>
            </a:xfrm>
            <a:custGeom>
              <a:avLst/>
              <a:gdLst>
                <a:gd name="connsiteX0" fmla="*/ 2463801 w 2463801"/>
                <a:gd name="connsiteY0" fmla="*/ 1547550 h 1547550"/>
                <a:gd name="connsiteX1" fmla="*/ 2061437 w 2463801"/>
                <a:gd name="connsiteY1" fmla="*/ 1547550 h 1547550"/>
                <a:gd name="connsiteX2" fmla="*/ 1231901 w 2463801"/>
                <a:gd name="connsiteY2" fmla="*/ 505463 h 1547550"/>
                <a:gd name="connsiteX3" fmla="*/ 402365 w 2463801"/>
                <a:gd name="connsiteY3" fmla="*/ 1547550 h 1547550"/>
                <a:gd name="connsiteX4" fmla="*/ 0 w 2463801"/>
                <a:gd name="connsiteY4" fmla="*/ 1547550 h 1547550"/>
                <a:gd name="connsiteX5" fmla="*/ 1231901 w 2463801"/>
                <a:gd name="connsiteY5" fmla="*/ 0 h 1547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63801" h="1547550">
                  <a:moveTo>
                    <a:pt x="2463801" y="1547550"/>
                  </a:moveTo>
                  <a:lnTo>
                    <a:pt x="2061437" y="1547550"/>
                  </a:lnTo>
                  <a:lnTo>
                    <a:pt x="1231901" y="505463"/>
                  </a:lnTo>
                  <a:lnTo>
                    <a:pt x="402365" y="1547550"/>
                  </a:lnTo>
                  <a:lnTo>
                    <a:pt x="0" y="1547550"/>
                  </a:lnTo>
                  <a:lnTo>
                    <a:pt x="1231901" y="0"/>
                  </a:lnTo>
                  <a:close/>
                </a:path>
              </a:pathLst>
            </a:custGeom>
            <a:solidFill>
              <a:srgbClr val="5577D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
        <p:nvSpPr>
          <p:cNvPr id="51" name="任意多边形: 形状 50"/>
          <p:cNvSpPr/>
          <p:nvPr/>
        </p:nvSpPr>
        <p:spPr>
          <a:xfrm>
            <a:off x="169376" y="5131557"/>
            <a:ext cx="2790901" cy="1753007"/>
          </a:xfrm>
          <a:custGeom>
            <a:avLst/>
            <a:gdLst>
              <a:gd name="connsiteX0" fmla="*/ 1395451 w 2790901"/>
              <a:gd name="connsiteY0" fmla="*/ 0 h 1753007"/>
              <a:gd name="connsiteX1" fmla="*/ 2790901 w 2790901"/>
              <a:gd name="connsiteY1" fmla="*/ 1753007 h 1753007"/>
              <a:gd name="connsiteX2" fmla="*/ 2286746 w 2790901"/>
              <a:gd name="connsiteY2" fmla="*/ 1753007 h 1753007"/>
              <a:gd name="connsiteX3" fmla="*/ 1395451 w 2790901"/>
              <a:gd name="connsiteY3" fmla="*/ 633335 h 1753007"/>
              <a:gd name="connsiteX4" fmla="*/ 504155 w 2790901"/>
              <a:gd name="connsiteY4" fmla="*/ 1753007 h 1753007"/>
              <a:gd name="connsiteX5" fmla="*/ 0 w 2790901"/>
              <a:gd name="connsiteY5" fmla="*/ 1753007 h 1753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90901" h="1753007">
                <a:moveTo>
                  <a:pt x="1395451" y="0"/>
                </a:moveTo>
                <a:lnTo>
                  <a:pt x="2790901" y="1753007"/>
                </a:lnTo>
                <a:lnTo>
                  <a:pt x="2286746" y="1753007"/>
                </a:lnTo>
                <a:lnTo>
                  <a:pt x="1395451" y="633335"/>
                </a:lnTo>
                <a:lnTo>
                  <a:pt x="504155" y="1753007"/>
                </a:lnTo>
                <a:lnTo>
                  <a:pt x="0" y="1753007"/>
                </a:lnTo>
                <a:close/>
              </a:path>
            </a:pathLst>
          </a:custGeom>
          <a:solidFill>
            <a:srgbClr val="2A3F7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0" name="任意多边形: 形状 49"/>
          <p:cNvSpPr/>
          <p:nvPr/>
        </p:nvSpPr>
        <p:spPr>
          <a:xfrm>
            <a:off x="1479957" y="4474558"/>
            <a:ext cx="3794818" cy="2383581"/>
          </a:xfrm>
          <a:custGeom>
            <a:avLst/>
            <a:gdLst>
              <a:gd name="connsiteX0" fmla="*/ 1897409 w 3794818"/>
              <a:gd name="connsiteY0" fmla="*/ 0 h 2383581"/>
              <a:gd name="connsiteX1" fmla="*/ 3794818 w 3794818"/>
              <a:gd name="connsiteY1" fmla="*/ 2383581 h 2383581"/>
              <a:gd name="connsiteX2" fmla="*/ 3175084 w 3794818"/>
              <a:gd name="connsiteY2" fmla="*/ 2383581 h 2383581"/>
              <a:gd name="connsiteX3" fmla="*/ 1897409 w 3794818"/>
              <a:gd name="connsiteY3" fmla="*/ 778529 h 2383581"/>
              <a:gd name="connsiteX4" fmla="*/ 619734 w 3794818"/>
              <a:gd name="connsiteY4" fmla="*/ 2383581 h 2383581"/>
              <a:gd name="connsiteX5" fmla="*/ 0 w 3794818"/>
              <a:gd name="connsiteY5" fmla="*/ 2383581 h 2383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94818" h="2383581">
                <a:moveTo>
                  <a:pt x="1897409" y="0"/>
                </a:moveTo>
                <a:lnTo>
                  <a:pt x="3794818" y="2383581"/>
                </a:lnTo>
                <a:lnTo>
                  <a:pt x="3175084" y="2383581"/>
                </a:lnTo>
                <a:lnTo>
                  <a:pt x="1897409" y="778529"/>
                </a:lnTo>
                <a:lnTo>
                  <a:pt x="619734" y="2383581"/>
                </a:lnTo>
                <a:lnTo>
                  <a:pt x="0" y="2383581"/>
                </a:lnTo>
                <a:close/>
              </a:path>
            </a:pathLst>
          </a:custGeom>
          <a:solidFill>
            <a:srgbClr val="5577D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9" name="文本框 28"/>
          <p:cNvSpPr txBox="1"/>
          <p:nvPr/>
        </p:nvSpPr>
        <p:spPr>
          <a:xfrm>
            <a:off x="4795459" y="770257"/>
            <a:ext cx="2601920" cy="1862048"/>
          </a:xfrm>
          <a:prstGeom prst="rect">
            <a:avLst/>
          </a:prstGeom>
          <a:noFill/>
        </p:spPr>
        <p:txBody>
          <a:bodyPr wrap="square">
            <a:spAutoFit/>
          </a:bodyPr>
          <a:lstStyle/>
          <a:p>
            <a:pPr algn="ctr"/>
            <a:r>
              <a:rPr lang="en-US" altLang="zh-CN" sz="11500" b="1" dirty="0">
                <a:solidFill>
                  <a:srgbClr val="5577D1"/>
                </a:solidFill>
              </a:rPr>
              <a:t>02</a:t>
            </a:r>
            <a:endParaRPr lang="zh-CN" altLang="en-US" sz="11500" b="1" dirty="0">
              <a:solidFill>
                <a:srgbClr val="5577D1"/>
              </a:solidFill>
            </a:endParaRPr>
          </a:p>
        </p:txBody>
      </p:sp>
      <p:grpSp>
        <p:nvGrpSpPr>
          <p:cNvPr id="12" name="组合 11"/>
          <p:cNvGrpSpPr/>
          <p:nvPr/>
        </p:nvGrpSpPr>
        <p:grpSpPr>
          <a:xfrm>
            <a:off x="3607635" y="2676728"/>
            <a:ext cx="4976729" cy="707114"/>
            <a:chOff x="846633" y="1951591"/>
            <a:chExt cx="4976729" cy="707114"/>
          </a:xfrm>
        </p:grpSpPr>
        <p:grpSp>
          <p:nvGrpSpPr>
            <p:cNvPr id="4" name="组合 3"/>
            <p:cNvGrpSpPr/>
            <p:nvPr/>
          </p:nvGrpSpPr>
          <p:grpSpPr>
            <a:xfrm>
              <a:off x="846633" y="1951591"/>
              <a:ext cx="4976729" cy="707114"/>
              <a:chOff x="1752599" y="1817778"/>
              <a:chExt cx="8851656" cy="1800789"/>
            </a:xfrm>
          </p:grpSpPr>
          <p:sp>
            <p:nvSpPr>
              <p:cNvPr id="88" name="矩形: 圆角 87"/>
              <p:cNvSpPr/>
              <p:nvPr/>
            </p:nvSpPr>
            <p:spPr>
              <a:xfrm>
                <a:off x="1917453" y="2007345"/>
                <a:ext cx="8686802" cy="1611222"/>
              </a:xfrm>
              <a:prstGeom prst="roundRect">
                <a:avLst>
                  <a:gd name="adj" fmla="val 0"/>
                </a:avLst>
              </a:prstGeom>
              <a:solidFill>
                <a:schemeClr val="bg1"/>
              </a:solidFill>
              <a:ln>
                <a:solidFill>
                  <a:srgbClr val="2A3F74"/>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矩形: 圆角 6"/>
              <p:cNvSpPr/>
              <p:nvPr/>
            </p:nvSpPr>
            <p:spPr>
              <a:xfrm>
                <a:off x="1752599" y="1817778"/>
                <a:ext cx="8686802" cy="1611222"/>
              </a:xfrm>
              <a:prstGeom prst="roundRect">
                <a:avLst>
                  <a:gd name="adj" fmla="val 0"/>
                </a:avLst>
              </a:prstGeom>
              <a:solidFill>
                <a:srgbClr val="5577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文本框 4"/>
            <p:cNvSpPr txBox="1"/>
            <p:nvPr/>
          </p:nvSpPr>
          <p:spPr>
            <a:xfrm>
              <a:off x="1419112" y="2030229"/>
              <a:ext cx="3831772" cy="4616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400" b="1" dirty="0">
                  <a:solidFill>
                    <a:schemeClr val="bg1"/>
                  </a:solidFill>
                  <a:cs typeface="+mn-ea"/>
                  <a:sym typeface="+mn-lt"/>
                </a:rPr>
                <a:t>算法研究模型</a:t>
              </a:r>
              <a:endParaRPr lang="zh-CN" altLang="en-US" sz="2400" dirty="0">
                <a:solidFill>
                  <a:schemeClr val="bg1"/>
                </a:solidFill>
                <a:latin typeface="阿里巴巴普惠体 2.0 95 ExtraBold" panose="00020600040101010101" pitchFamily="18" charset="-122"/>
                <a:ea typeface="阿里巴巴普惠体 2.0 95 ExtraBold" panose="00020600040101010101" pitchFamily="18" charset="-122"/>
                <a:cs typeface="阿里巴巴普惠体 2.0 95 ExtraBold" panose="00020600040101010101" pitchFamily="18" charset="-122"/>
                <a:sym typeface="+mn-lt"/>
              </a:endParaRPr>
            </a:p>
          </p:txBody>
        </p:sp>
      </p:grpSp>
      <p:sp>
        <p:nvSpPr>
          <p:cNvPr id="72" name="文本框 71"/>
          <p:cNvSpPr txBox="1"/>
          <p:nvPr/>
        </p:nvSpPr>
        <p:spPr>
          <a:xfrm>
            <a:off x="4794622" y="589989"/>
            <a:ext cx="2602756" cy="369332"/>
          </a:xfrm>
          <a:prstGeom prst="rect">
            <a:avLst/>
          </a:prstGeom>
          <a:noFill/>
        </p:spPr>
        <p:txBody>
          <a:bodyPr wrap="square">
            <a:spAutoFit/>
          </a:bodyPr>
          <a:lstStyle/>
          <a:p>
            <a:pPr algn="ctr"/>
            <a:r>
              <a:rPr lang="en-US" altLang="zh-CN" dirty="0">
                <a:solidFill>
                  <a:srgbClr val="A6A6A6"/>
                </a:solidFill>
                <a:latin typeface="思源黑体 CN Light" panose="020B0500000000000000" pitchFamily="34" charset="-122"/>
                <a:ea typeface="思源黑体 CN Light" panose="020B0500000000000000" pitchFamily="34" charset="-122"/>
              </a:rPr>
              <a:t>PART</a:t>
            </a:r>
            <a:endParaRPr lang="zh-CN" altLang="en-US" dirty="0">
              <a:solidFill>
                <a:srgbClr val="A6A6A6"/>
              </a:solidFill>
              <a:latin typeface="思源黑体 CN Light" panose="020B0500000000000000" pitchFamily="34" charset="-122"/>
              <a:ea typeface="思源黑体 CN Light" panose="020B0500000000000000" pitchFamily="34" charset="-122"/>
            </a:endParaRPr>
          </a:p>
        </p:txBody>
      </p:sp>
    </p:spTree>
    <p:custDataLst>
      <p:tags r:id="rId1"/>
    </p:custDataLst>
    <p:extLst>
      <p:ext uri="{BB962C8B-B14F-4D97-AF65-F5344CB8AC3E}">
        <p14:creationId xmlns:p14="http://schemas.microsoft.com/office/powerpoint/2010/main" val="36179525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4" name="组合 53"/>
          <p:cNvGrpSpPr/>
          <p:nvPr/>
        </p:nvGrpSpPr>
        <p:grpSpPr>
          <a:xfrm>
            <a:off x="0" y="19266"/>
            <a:ext cx="9206143" cy="852841"/>
            <a:chOff x="47065" y="-18694"/>
            <a:chExt cx="6398789" cy="851733"/>
          </a:xfrm>
        </p:grpSpPr>
        <p:grpSp>
          <p:nvGrpSpPr>
            <p:cNvPr id="56" name="组合 55"/>
            <p:cNvGrpSpPr/>
            <p:nvPr/>
          </p:nvGrpSpPr>
          <p:grpSpPr>
            <a:xfrm>
              <a:off x="47065" y="-18694"/>
              <a:ext cx="2032955" cy="851733"/>
              <a:chOff x="8476618" y="-18985"/>
              <a:chExt cx="3359783" cy="1547550"/>
            </a:xfrm>
            <a:effectLst/>
          </p:grpSpPr>
          <p:sp>
            <p:nvSpPr>
              <p:cNvPr id="58" name="任意多边形: 形状 57"/>
              <p:cNvSpPr/>
              <p:nvPr/>
            </p:nvSpPr>
            <p:spPr>
              <a:xfrm rot="10800000">
                <a:off x="10024397" y="-18337"/>
                <a:ext cx="1812004" cy="1138147"/>
              </a:xfrm>
              <a:custGeom>
                <a:avLst/>
                <a:gdLst>
                  <a:gd name="connsiteX0" fmla="*/ 1812004 w 1812004"/>
                  <a:gd name="connsiteY0" fmla="*/ 1138147 h 1138147"/>
                  <a:gd name="connsiteX1" fmla="*/ 1484679 w 1812004"/>
                  <a:gd name="connsiteY1" fmla="*/ 1138147 h 1138147"/>
                  <a:gd name="connsiteX2" fmla="*/ 906002 w 1812004"/>
                  <a:gd name="connsiteY2" fmla="*/ 411195 h 1138147"/>
                  <a:gd name="connsiteX3" fmla="*/ 327325 w 1812004"/>
                  <a:gd name="connsiteY3" fmla="*/ 1138147 h 1138147"/>
                  <a:gd name="connsiteX4" fmla="*/ 0 w 1812004"/>
                  <a:gd name="connsiteY4" fmla="*/ 1138147 h 1138147"/>
                  <a:gd name="connsiteX5" fmla="*/ 906002 w 1812004"/>
                  <a:gd name="connsiteY5" fmla="*/ 0 h 1138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12004" h="1138147">
                    <a:moveTo>
                      <a:pt x="1812004" y="1138147"/>
                    </a:moveTo>
                    <a:lnTo>
                      <a:pt x="1484679" y="1138147"/>
                    </a:lnTo>
                    <a:lnTo>
                      <a:pt x="906002" y="411195"/>
                    </a:lnTo>
                    <a:lnTo>
                      <a:pt x="327325" y="1138147"/>
                    </a:lnTo>
                    <a:lnTo>
                      <a:pt x="0" y="1138147"/>
                    </a:lnTo>
                    <a:lnTo>
                      <a:pt x="906002" y="0"/>
                    </a:lnTo>
                    <a:close/>
                  </a:path>
                </a:pathLst>
              </a:custGeom>
              <a:solidFill>
                <a:srgbClr val="2A3F7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9" name="任意多边形: 形状 58"/>
              <p:cNvSpPr/>
              <p:nvPr/>
            </p:nvSpPr>
            <p:spPr>
              <a:xfrm rot="10800000">
                <a:off x="8476618" y="-18985"/>
                <a:ext cx="2463801" cy="1547550"/>
              </a:xfrm>
              <a:custGeom>
                <a:avLst/>
                <a:gdLst>
                  <a:gd name="connsiteX0" fmla="*/ 2463801 w 2463801"/>
                  <a:gd name="connsiteY0" fmla="*/ 1547550 h 1547550"/>
                  <a:gd name="connsiteX1" fmla="*/ 2061437 w 2463801"/>
                  <a:gd name="connsiteY1" fmla="*/ 1547550 h 1547550"/>
                  <a:gd name="connsiteX2" fmla="*/ 1231901 w 2463801"/>
                  <a:gd name="connsiteY2" fmla="*/ 505463 h 1547550"/>
                  <a:gd name="connsiteX3" fmla="*/ 402365 w 2463801"/>
                  <a:gd name="connsiteY3" fmla="*/ 1547550 h 1547550"/>
                  <a:gd name="connsiteX4" fmla="*/ 0 w 2463801"/>
                  <a:gd name="connsiteY4" fmla="*/ 1547550 h 1547550"/>
                  <a:gd name="connsiteX5" fmla="*/ 1231901 w 2463801"/>
                  <a:gd name="connsiteY5" fmla="*/ 0 h 1547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63801" h="1547550">
                    <a:moveTo>
                      <a:pt x="2463801" y="1547550"/>
                    </a:moveTo>
                    <a:lnTo>
                      <a:pt x="2061437" y="1547550"/>
                    </a:lnTo>
                    <a:lnTo>
                      <a:pt x="1231901" y="505463"/>
                    </a:lnTo>
                    <a:lnTo>
                      <a:pt x="402365" y="1547550"/>
                    </a:lnTo>
                    <a:lnTo>
                      <a:pt x="0" y="1547550"/>
                    </a:lnTo>
                    <a:lnTo>
                      <a:pt x="1231901" y="0"/>
                    </a:lnTo>
                    <a:close/>
                  </a:path>
                </a:pathLst>
              </a:custGeom>
              <a:solidFill>
                <a:srgbClr val="5577D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
          <p:nvSpPr>
            <p:cNvPr id="57" name="文本框 4"/>
            <p:cNvSpPr txBox="1"/>
            <p:nvPr/>
          </p:nvSpPr>
          <p:spPr>
            <a:xfrm>
              <a:off x="1918945" y="109709"/>
              <a:ext cx="4526909" cy="52254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800" b="1" dirty="0">
                  <a:solidFill>
                    <a:schemeClr val="tx1">
                      <a:lumMod val="65000"/>
                      <a:lumOff val="35000"/>
                    </a:schemeClr>
                  </a:solidFill>
                  <a:latin typeface="阿里巴巴普惠体 2.0 95 ExtraBold" panose="00020600040101010101" pitchFamily="18" charset="-122"/>
                  <a:ea typeface="阿里巴巴普惠体 2.0 95 ExtraBold" panose="00020600040101010101" pitchFamily="18" charset="-122"/>
                  <a:cs typeface="阿里巴巴普惠体 2.0 55 Regular" charset="0"/>
                  <a:sym typeface="+mn-lt"/>
                </a:rPr>
                <a:t>数据模型测试-随机森林模型气象预测</a:t>
              </a:r>
              <a:endParaRPr lang="zh-CN" altLang="en-US" sz="2800" dirty="0">
                <a:solidFill>
                  <a:schemeClr val="tx1">
                    <a:lumMod val="65000"/>
                    <a:lumOff val="35000"/>
                  </a:schemeClr>
                </a:solidFill>
                <a:latin typeface="阿里巴巴普惠体 2.0 95 ExtraBold" panose="00020600040101010101" pitchFamily="18" charset="-122"/>
                <a:ea typeface="阿里巴巴普惠体 2.0 95 ExtraBold" panose="00020600040101010101" pitchFamily="18" charset="-122"/>
                <a:cs typeface="阿里巴巴普惠体 2.0 95 ExtraBold" panose="00020600040101010101" pitchFamily="18" charset="-122"/>
                <a:sym typeface="+mn-lt"/>
              </a:endParaRPr>
            </a:p>
          </p:txBody>
        </p:sp>
      </p:grpSp>
      <p:pic>
        <p:nvPicPr>
          <p:cNvPr id="2" name="图片 1" descr="upload_post_object_v2_917397751"/>
          <p:cNvPicPr>
            <a:picLocks noChangeAspect="1"/>
          </p:cNvPicPr>
          <p:nvPr/>
        </p:nvPicPr>
        <p:blipFill>
          <a:blip r:embed="rId3"/>
          <a:stretch>
            <a:fillRect/>
          </a:stretch>
        </p:blipFill>
        <p:spPr>
          <a:xfrm>
            <a:off x="34885" y="629697"/>
            <a:ext cx="4580878" cy="3541442"/>
          </a:xfrm>
          <a:prstGeom prst="rect">
            <a:avLst/>
          </a:prstGeom>
        </p:spPr>
      </p:pic>
      <p:pic>
        <p:nvPicPr>
          <p:cNvPr id="4" name="图片 3" descr="upload_post_object_v2_304996390"/>
          <p:cNvPicPr>
            <a:picLocks noChangeAspect="1"/>
          </p:cNvPicPr>
          <p:nvPr/>
        </p:nvPicPr>
        <p:blipFill>
          <a:blip r:embed="rId4"/>
          <a:srcRect t="5814"/>
          <a:stretch>
            <a:fillRect/>
          </a:stretch>
        </p:blipFill>
        <p:spPr>
          <a:xfrm>
            <a:off x="5645093" y="694665"/>
            <a:ext cx="5945766" cy="3355532"/>
          </a:xfrm>
          <a:prstGeom prst="rect">
            <a:avLst/>
          </a:prstGeom>
        </p:spPr>
      </p:pic>
      <p:pic>
        <p:nvPicPr>
          <p:cNvPr id="5" name="图片 4" descr="upload_post_object_v2_541477104"/>
          <p:cNvPicPr>
            <a:picLocks noChangeAspect="1"/>
          </p:cNvPicPr>
          <p:nvPr/>
        </p:nvPicPr>
        <p:blipFill>
          <a:blip r:embed="rId5"/>
          <a:stretch>
            <a:fillRect/>
          </a:stretch>
        </p:blipFill>
        <p:spPr>
          <a:xfrm>
            <a:off x="2325324" y="4984240"/>
            <a:ext cx="2040791" cy="1736635"/>
          </a:xfrm>
          <a:prstGeom prst="rect">
            <a:avLst/>
          </a:prstGeom>
        </p:spPr>
      </p:pic>
      <p:pic>
        <p:nvPicPr>
          <p:cNvPr id="6" name="图片 5" descr="upload_post_object_v2_988905625"/>
          <p:cNvPicPr>
            <a:picLocks noChangeAspect="1"/>
          </p:cNvPicPr>
          <p:nvPr/>
        </p:nvPicPr>
        <p:blipFill>
          <a:blip r:embed="rId6"/>
          <a:stretch>
            <a:fillRect/>
          </a:stretch>
        </p:blipFill>
        <p:spPr>
          <a:xfrm>
            <a:off x="4375926" y="4994052"/>
            <a:ext cx="2030980" cy="1726823"/>
          </a:xfrm>
          <a:prstGeom prst="rect">
            <a:avLst/>
          </a:prstGeom>
        </p:spPr>
      </p:pic>
      <p:pic>
        <p:nvPicPr>
          <p:cNvPr id="7" name="图片 6" descr="upload_post_object_v2_523463670"/>
          <p:cNvPicPr>
            <a:picLocks noChangeAspect="1"/>
          </p:cNvPicPr>
          <p:nvPr/>
        </p:nvPicPr>
        <p:blipFill>
          <a:blip r:embed="rId7"/>
          <a:stretch>
            <a:fillRect/>
          </a:stretch>
        </p:blipFill>
        <p:spPr>
          <a:xfrm>
            <a:off x="6397095" y="4974428"/>
            <a:ext cx="2040791" cy="1736635"/>
          </a:xfrm>
          <a:prstGeom prst="rect">
            <a:avLst/>
          </a:prstGeom>
        </p:spPr>
      </p:pic>
      <p:pic>
        <p:nvPicPr>
          <p:cNvPr id="8" name="图片 7" descr="upload_post_object_v2_003321915"/>
          <p:cNvPicPr>
            <a:picLocks noChangeAspect="1"/>
          </p:cNvPicPr>
          <p:nvPr/>
        </p:nvPicPr>
        <p:blipFill>
          <a:blip r:embed="rId8"/>
          <a:stretch>
            <a:fillRect/>
          </a:stretch>
        </p:blipFill>
        <p:spPr>
          <a:xfrm>
            <a:off x="8437886" y="4984240"/>
            <a:ext cx="2011357" cy="1717012"/>
          </a:xfrm>
          <a:prstGeom prst="rect">
            <a:avLst/>
          </a:prstGeom>
        </p:spPr>
      </p:pic>
      <p:sp>
        <p:nvSpPr>
          <p:cNvPr id="13" name="文本框 12">
            <a:extLst>
              <a:ext uri="{FF2B5EF4-FFF2-40B4-BE49-F238E27FC236}">
                <a16:creationId xmlns:a16="http://schemas.microsoft.com/office/drawing/2014/main" id="{6057E379-5DCA-446E-8307-B0B21C1911FA}"/>
              </a:ext>
            </a:extLst>
          </p:cNvPr>
          <p:cNvSpPr txBox="1"/>
          <p:nvPr/>
        </p:nvSpPr>
        <p:spPr>
          <a:xfrm>
            <a:off x="659680" y="4152379"/>
            <a:ext cx="11156497" cy="830997"/>
          </a:xfrm>
          <a:prstGeom prst="rect">
            <a:avLst/>
          </a:prstGeom>
          <a:noFill/>
        </p:spPr>
        <p:txBody>
          <a:bodyPr wrap="square">
            <a:spAutoFit/>
          </a:bodyPr>
          <a:lstStyle/>
          <a:p>
            <a:r>
              <a:rPr lang="zh-CN" altLang="en-US" sz="2400" b="1" dirty="0">
                <a:solidFill>
                  <a:schemeClr val="tx1">
                    <a:lumMod val="85000"/>
                    <a:lumOff val="15000"/>
                  </a:schemeClr>
                </a:solidFill>
                <a:latin typeface="黑体" panose="02010609060101010101" pitchFamily="49" charset="-122"/>
                <a:ea typeface="黑体" panose="02010609060101010101" pitchFamily="49" charset="-122"/>
              </a:rPr>
              <a:t>这里需要介绍说明的一点是，我们在航班预测的基础上又加入了一个天气预测的模型来增加我们的功能，即在预测航班信息之后附加上对天气信息的预测信息</a:t>
            </a:r>
            <a:endParaRPr lang="en-US" altLang="zh-CN" sz="2400" b="1" dirty="0">
              <a:solidFill>
                <a:schemeClr val="tx1">
                  <a:lumMod val="85000"/>
                  <a:lumOff val="15000"/>
                </a:schemeClr>
              </a:solidFill>
              <a:latin typeface="黑体" panose="02010609060101010101" pitchFamily="49" charset="-122"/>
              <a:ea typeface="黑体" panose="02010609060101010101" pitchFamily="49"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randombar(horizontal)">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4" name="组合 53"/>
          <p:cNvGrpSpPr/>
          <p:nvPr/>
        </p:nvGrpSpPr>
        <p:grpSpPr>
          <a:xfrm>
            <a:off x="0" y="19623"/>
            <a:ext cx="10115652" cy="853450"/>
            <a:chOff x="47065" y="-18694"/>
            <a:chExt cx="6048935" cy="851733"/>
          </a:xfrm>
        </p:grpSpPr>
        <p:grpSp>
          <p:nvGrpSpPr>
            <p:cNvPr id="56" name="组合 55"/>
            <p:cNvGrpSpPr/>
            <p:nvPr/>
          </p:nvGrpSpPr>
          <p:grpSpPr>
            <a:xfrm>
              <a:off x="47065" y="-18694"/>
              <a:ext cx="2032955" cy="851733"/>
              <a:chOff x="8476618" y="-18985"/>
              <a:chExt cx="3359783" cy="1547550"/>
            </a:xfrm>
            <a:effectLst/>
          </p:grpSpPr>
          <p:sp>
            <p:nvSpPr>
              <p:cNvPr id="58" name="任意多边形: 形状 57"/>
              <p:cNvSpPr/>
              <p:nvPr/>
            </p:nvSpPr>
            <p:spPr>
              <a:xfrm rot="10800000">
                <a:off x="10024397" y="-18337"/>
                <a:ext cx="1812004" cy="1138147"/>
              </a:xfrm>
              <a:custGeom>
                <a:avLst/>
                <a:gdLst>
                  <a:gd name="connsiteX0" fmla="*/ 1812004 w 1812004"/>
                  <a:gd name="connsiteY0" fmla="*/ 1138147 h 1138147"/>
                  <a:gd name="connsiteX1" fmla="*/ 1484679 w 1812004"/>
                  <a:gd name="connsiteY1" fmla="*/ 1138147 h 1138147"/>
                  <a:gd name="connsiteX2" fmla="*/ 906002 w 1812004"/>
                  <a:gd name="connsiteY2" fmla="*/ 411195 h 1138147"/>
                  <a:gd name="connsiteX3" fmla="*/ 327325 w 1812004"/>
                  <a:gd name="connsiteY3" fmla="*/ 1138147 h 1138147"/>
                  <a:gd name="connsiteX4" fmla="*/ 0 w 1812004"/>
                  <a:gd name="connsiteY4" fmla="*/ 1138147 h 1138147"/>
                  <a:gd name="connsiteX5" fmla="*/ 906002 w 1812004"/>
                  <a:gd name="connsiteY5" fmla="*/ 0 h 1138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12004" h="1138147">
                    <a:moveTo>
                      <a:pt x="1812004" y="1138147"/>
                    </a:moveTo>
                    <a:lnTo>
                      <a:pt x="1484679" y="1138147"/>
                    </a:lnTo>
                    <a:lnTo>
                      <a:pt x="906002" y="411195"/>
                    </a:lnTo>
                    <a:lnTo>
                      <a:pt x="327325" y="1138147"/>
                    </a:lnTo>
                    <a:lnTo>
                      <a:pt x="0" y="1138147"/>
                    </a:lnTo>
                    <a:lnTo>
                      <a:pt x="906002" y="0"/>
                    </a:lnTo>
                    <a:close/>
                  </a:path>
                </a:pathLst>
              </a:custGeom>
              <a:solidFill>
                <a:srgbClr val="2A3F7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9" name="任意多边形: 形状 58"/>
              <p:cNvSpPr/>
              <p:nvPr/>
            </p:nvSpPr>
            <p:spPr>
              <a:xfrm rot="10800000">
                <a:off x="8476618" y="-18985"/>
                <a:ext cx="2463801" cy="1547550"/>
              </a:xfrm>
              <a:custGeom>
                <a:avLst/>
                <a:gdLst>
                  <a:gd name="connsiteX0" fmla="*/ 2463801 w 2463801"/>
                  <a:gd name="connsiteY0" fmla="*/ 1547550 h 1547550"/>
                  <a:gd name="connsiteX1" fmla="*/ 2061437 w 2463801"/>
                  <a:gd name="connsiteY1" fmla="*/ 1547550 h 1547550"/>
                  <a:gd name="connsiteX2" fmla="*/ 1231901 w 2463801"/>
                  <a:gd name="connsiteY2" fmla="*/ 505463 h 1547550"/>
                  <a:gd name="connsiteX3" fmla="*/ 402365 w 2463801"/>
                  <a:gd name="connsiteY3" fmla="*/ 1547550 h 1547550"/>
                  <a:gd name="connsiteX4" fmla="*/ 0 w 2463801"/>
                  <a:gd name="connsiteY4" fmla="*/ 1547550 h 1547550"/>
                  <a:gd name="connsiteX5" fmla="*/ 1231901 w 2463801"/>
                  <a:gd name="connsiteY5" fmla="*/ 0 h 1547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63801" h="1547550">
                    <a:moveTo>
                      <a:pt x="2463801" y="1547550"/>
                    </a:moveTo>
                    <a:lnTo>
                      <a:pt x="2061437" y="1547550"/>
                    </a:lnTo>
                    <a:lnTo>
                      <a:pt x="1231901" y="505463"/>
                    </a:lnTo>
                    <a:lnTo>
                      <a:pt x="402365" y="1547550"/>
                    </a:lnTo>
                    <a:lnTo>
                      <a:pt x="0" y="1547550"/>
                    </a:lnTo>
                    <a:lnTo>
                      <a:pt x="1231901" y="0"/>
                    </a:lnTo>
                    <a:close/>
                  </a:path>
                </a:pathLst>
              </a:custGeom>
              <a:solidFill>
                <a:srgbClr val="5577D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
          <p:nvSpPr>
            <p:cNvPr id="57" name="文本框 4"/>
            <p:cNvSpPr txBox="1"/>
            <p:nvPr/>
          </p:nvSpPr>
          <p:spPr>
            <a:xfrm>
              <a:off x="1906604" y="263170"/>
              <a:ext cx="4189396" cy="52092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800" b="1" dirty="0">
                  <a:solidFill>
                    <a:schemeClr val="tx1">
                      <a:lumMod val="65000"/>
                      <a:lumOff val="35000"/>
                    </a:schemeClr>
                  </a:solidFill>
                  <a:latin typeface="阿里巴巴普惠体 2.0 95 ExtraBold" panose="00020600040101010101" pitchFamily="18" charset="-122"/>
                  <a:ea typeface="阿里巴巴普惠体 2.0 95 ExtraBold" panose="00020600040101010101" pitchFamily="18" charset="-122"/>
                  <a:cs typeface="阿里巴巴普惠体 2.0 55 Regular" charset="0"/>
                  <a:sym typeface="+mn-lt"/>
                </a:rPr>
                <a:t>数据模型测试-</a:t>
              </a:r>
              <a:r>
                <a:rPr lang="en-US" altLang="zh-CN" sz="2800" b="1" dirty="0">
                  <a:solidFill>
                    <a:schemeClr val="tx1">
                      <a:lumMod val="65000"/>
                      <a:lumOff val="35000"/>
                    </a:schemeClr>
                  </a:solidFill>
                  <a:latin typeface="阿里巴巴普惠体 2.0 95 ExtraBold" panose="00020600040101010101" pitchFamily="18" charset="-122"/>
                  <a:ea typeface="阿里巴巴普惠体 2.0 95 ExtraBold" panose="00020600040101010101" pitchFamily="18" charset="-122"/>
                  <a:cs typeface="阿里巴巴普惠体 2.0 55 Regular" charset="0"/>
                  <a:sym typeface="+mn-lt"/>
                </a:rPr>
                <a:t>xgboost</a:t>
              </a:r>
              <a:r>
                <a:rPr lang="zh-CN" altLang="en-US" sz="2800" b="1" dirty="0">
                  <a:solidFill>
                    <a:schemeClr val="tx1">
                      <a:lumMod val="65000"/>
                      <a:lumOff val="35000"/>
                    </a:schemeClr>
                  </a:solidFill>
                  <a:latin typeface="阿里巴巴普惠体 2.0 95 ExtraBold" panose="00020600040101010101" pitchFamily="18" charset="-122"/>
                  <a:ea typeface="阿里巴巴普惠体 2.0 95 ExtraBold" panose="00020600040101010101" pitchFamily="18" charset="-122"/>
                  <a:cs typeface="阿里巴巴普惠体 2.0 55 Regular" charset="0"/>
                  <a:sym typeface="+mn-lt"/>
                </a:rPr>
                <a:t>模型航班延误预测</a:t>
              </a:r>
              <a:endParaRPr lang="zh-CN" altLang="en-US" sz="2800" dirty="0">
                <a:solidFill>
                  <a:schemeClr val="tx1">
                    <a:lumMod val="65000"/>
                    <a:lumOff val="35000"/>
                  </a:schemeClr>
                </a:solidFill>
                <a:latin typeface="阿里巴巴普惠体 2.0 95 ExtraBold" panose="00020600040101010101" pitchFamily="18" charset="-122"/>
                <a:ea typeface="阿里巴巴普惠体 2.0 95 ExtraBold" panose="00020600040101010101" pitchFamily="18" charset="-122"/>
                <a:cs typeface="阿里巴巴普惠体 2.0 95 ExtraBold" panose="00020600040101010101" pitchFamily="18" charset="-122"/>
                <a:sym typeface="+mn-lt"/>
              </a:endParaRPr>
            </a:p>
          </p:txBody>
        </p:sp>
      </p:grpSp>
      <p:pic>
        <p:nvPicPr>
          <p:cNvPr id="3" name="图片 2" descr="upload_post_object_v2_441537148"/>
          <p:cNvPicPr>
            <a:picLocks noChangeAspect="1"/>
          </p:cNvPicPr>
          <p:nvPr/>
        </p:nvPicPr>
        <p:blipFill>
          <a:blip r:embed="rId3"/>
          <a:stretch>
            <a:fillRect/>
          </a:stretch>
        </p:blipFill>
        <p:spPr>
          <a:xfrm>
            <a:off x="333591" y="1108699"/>
            <a:ext cx="10704342" cy="981150"/>
          </a:xfrm>
          <a:prstGeom prst="rect">
            <a:avLst/>
          </a:prstGeom>
        </p:spPr>
      </p:pic>
      <p:pic>
        <p:nvPicPr>
          <p:cNvPr id="9" name="图片 8" descr="upload_post_object_v2_906320240"/>
          <p:cNvPicPr>
            <a:picLocks noChangeAspect="1"/>
          </p:cNvPicPr>
          <p:nvPr/>
        </p:nvPicPr>
        <p:blipFill>
          <a:blip r:embed="rId4"/>
          <a:stretch>
            <a:fillRect/>
          </a:stretch>
        </p:blipFill>
        <p:spPr>
          <a:xfrm>
            <a:off x="333591" y="2089849"/>
            <a:ext cx="6289169" cy="1589462"/>
          </a:xfrm>
          <a:prstGeom prst="rect">
            <a:avLst/>
          </a:prstGeom>
        </p:spPr>
      </p:pic>
      <p:pic>
        <p:nvPicPr>
          <p:cNvPr id="10" name="图片 9" descr="upload_post_object_v2_302662052"/>
          <p:cNvPicPr>
            <a:picLocks noChangeAspect="1"/>
          </p:cNvPicPr>
          <p:nvPr/>
        </p:nvPicPr>
        <p:blipFill>
          <a:blip r:embed="rId5"/>
          <a:stretch>
            <a:fillRect/>
          </a:stretch>
        </p:blipFill>
        <p:spPr>
          <a:xfrm>
            <a:off x="333591" y="3679311"/>
            <a:ext cx="6838612" cy="3169113"/>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Freeform 731"/>
          <p:cNvSpPr>
            <a:spLocks noEditPoints="1"/>
          </p:cNvSpPr>
          <p:nvPr/>
        </p:nvSpPr>
        <p:spPr bwMode="auto">
          <a:xfrm>
            <a:off x="4515893" y="1974267"/>
            <a:ext cx="452818" cy="661808"/>
          </a:xfrm>
          <a:custGeom>
            <a:avLst/>
            <a:gdLst>
              <a:gd name="T0" fmla="*/ 22 w 78"/>
              <a:gd name="T1" fmla="*/ 99 h 114"/>
              <a:gd name="T2" fmla="*/ 23 w 78"/>
              <a:gd name="T3" fmla="*/ 105 h 114"/>
              <a:gd name="T4" fmla="*/ 29 w 78"/>
              <a:gd name="T5" fmla="*/ 108 h 114"/>
              <a:gd name="T6" fmla="*/ 29 w 78"/>
              <a:gd name="T7" fmla="*/ 112 h 114"/>
              <a:gd name="T8" fmla="*/ 39 w 78"/>
              <a:gd name="T9" fmla="*/ 114 h 114"/>
              <a:gd name="T10" fmla="*/ 49 w 78"/>
              <a:gd name="T11" fmla="*/ 112 h 114"/>
              <a:gd name="T12" fmla="*/ 49 w 78"/>
              <a:gd name="T13" fmla="*/ 108 h 114"/>
              <a:gd name="T14" fmla="*/ 55 w 78"/>
              <a:gd name="T15" fmla="*/ 105 h 114"/>
              <a:gd name="T16" fmla="*/ 56 w 78"/>
              <a:gd name="T17" fmla="*/ 99 h 114"/>
              <a:gd name="T18" fmla="*/ 39 w 78"/>
              <a:gd name="T19" fmla="*/ 102 h 114"/>
              <a:gd name="T20" fmla="*/ 22 w 78"/>
              <a:gd name="T21" fmla="*/ 99 h 114"/>
              <a:gd name="T22" fmla="*/ 21 w 78"/>
              <a:gd name="T23" fmla="*/ 88 h 114"/>
              <a:gd name="T24" fmla="*/ 22 w 78"/>
              <a:gd name="T25" fmla="*/ 94 h 114"/>
              <a:gd name="T26" fmla="*/ 39 w 78"/>
              <a:gd name="T27" fmla="*/ 97 h 114"/>
              <a:gd name="T28" fmla="*/ 56 w 78"/>
              <a:gd name="T29" fmla="*/ 94 h 114"/>
              <a:gd name="T30" fmla="*/ 57 w 78"/>
              <a:gd name="T31" fmla="*/ 88 h 114"/>
              <a:gd name="T32" fmla="*/ 39 w 78"/>
              <a:gd name="T33" fmla="*/ 91 h 114"/>
              <a:gd name="T34" fmla="*/ 21 w 78"/>
              <a:gd name="T35" fmla="*/ 88 h 114"/>
              <a:gd name="T36" fmla="*/ 48 w 78"/>
              <a:gd name="T37" fmla="*/ 54 h 114"/>
              <a:gd name="T38" fmla="*/ 39 w 78"/>
              <a:gd name="T39" fmla="*/ 38 h 114"/>
              <a:gd name="T40" fmla="*/ 30 w 78"/>
              <a:gd name="T41" fmla="*/ 54 h 114"/>
              <a:gd name="T42" fmla="*/ 27 w 78"/>
              <a:gd name="T43" fmla="*/ 46 h 114"/>
              <a:gd name="T44" fmla="*/ 21 w 78"/>
              <a:gd name="T45" fmla="*/ 49 h 114"/>
              <a:gd name="T46" fmla="*/ 30 w 78"/>
              <a:gd name="T47" fmla="*/ 68 h 114"/>
              <a:gd name="T48" fmla="*/ 39 w 78"/>
              <a:gd name="T49" fmla="*/ 51 h 114"/>
              <a:gd name="T50" fmla="*/ 48 w 78"/>
              <a:gd name="T51" fmla="*/ 68 h 114"/>
              <a:gd name="T52" fmla="*/ 57 w 78"/>
              <a:gd name="T53" fmla="*/ 49 h 114"/>
              <a:gd name="T54" fmla="*/ 51 w 78"/>
              <a:gd name="T55" fmla="*/ 46 h 114"/>
              <a:gd name="T56" fmla="*/ 48 w 78"/>
              <a:gd name="T57" fmla="*/ 54 h 114"/>
              <a:gd name="T58" fmla="*/ 39 w 78"/>
              <a:gd name="T59" fmla="*/ 16 h 114"/>
              <a:gd name="T60" fmla="*/ 41 w 78"/>
              <a:gd name="T61" fmla="*/ 14 h 114"/>
              <a:gd name="T62" fmla="*/ 39 w 78"/>
              <a:gd name="T63" fmla="*/ 12 h 114"/>
              <a:gd name="T64" fmla="*/ 12 w 78"/>
              <a:gd name="T65" fmla="*/ 39 h 114"/>
              <a:gd name="T66" fmla="*/ 14 w 78"/>
              <a:gd name="T67" fmla="*/ 41 h 114"/>
              <a:gd name="T68" fmla="*/ 16 w 78"/>
              <a:gd name="T69" fmla="*/ 39 h 114"/>
              <a:gd name="T70" fmla="*/ 39 w 78"/>
              <a:gd name="T71" fmla="*/ 16 h 114"/>
              <a:gd name="T72" fmla="*/ 39 w 78"/>
              <a:gd name="T73" fmla="*/ 0 h 114"/>
              <a:gd name="T74" fmla="*/ 0 w 78"/>
              <a:gd name="T75" fmla="*/ 39 h 114"/>
              <a:gd name="T76" fmla="*/ 19 w 78"/>
              <a:gd name="T77" fmla="*/ 73 h 114"/>
              <a:gd name="T78" fmla="*/ 20 w 78"/>
              <a:gd name="T79" fmla="*/ 83 h 114"/>
              <a:gd name="T80" fmla="*/ 39 w 78"/>
              <a:gd name="T81" fmla="*/ 87 h 114"/>
              <a:gd name="T82" fmla="*/ 58 w 78"/>
              <a:gd name="T83" fmla="*/ 83 h 114"/>
              <a:gd name="T84" fmla="*/ 59 w 78"/>
              <a:gd name="T85" fmla="*/ 73 h 114"/>
              <a:gd name="T86" fmla="*/ 78 w 78"/>
              <a:gd name="T87" fmla="*/ 39 h 114"/>
              <a:gd name="T88" fmla="*/ 39 w 78"/>
              <a:gd name="T89" fmla="*/ 0 h 114"/>
              <a:gd name="T90" fmla="*/ 54 w 78"/>
              <a:gd name="T91" fmla="*/ 68 h 114"/>
              <a:gd name="T92" fmla="*/ 53 w 78"/>
              <a:gd name="T93" fmla="*/ 78 h 114"/>
              <a:gd name="T94" fmla="*/ 39 w 78"/>
              <a:gd name="T95" fmla="*/ 80 h 114"/>
              <a:gd name="T96" fmla="*/ 25 w 78"/>
              <a:gd name="T97" fmla="*/ 78 h 114"/>
              <a:gd name="T98" fmla="*/ 25 w 78"/>
              <a:gd name="T99" fmla="*/ 68 h 114"/>
              <a:gd name="T100" fmla="*/ 7 w 78"/>
              <a:gd name="T101" fmla="*/ 39 h 114"/>
              <a:gd name="T102" fmla="*/ 39 w 78"/>
              <a:gd name="T103" fmla="*/ 7 h 114"/>
              <a:gd name="T104" fmla="*/ 71 w 78"/>
              <a:gd name="T105" fmla="*/ 39 h 114"/>
              <a:gd name="T106" fmla="*/ 54 w 78"/>
              <a:gd name="T107" fmla="*/ 68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8" h="114">
                <a:moveTo>
                  <a:pt x="22" y="99"/>
                </a:moveTo>
                <a:cubicBezTo>
                  <a:pt x="23" y="105"/>
                  <a:pt x="23" y="105"/>
                  <a:pt x="23" y="105"/>
                </a:cubicBezTo>
                <a:cubicBezTo>
                  <a:pt x="23" y="105"/>
                  <a:pt x="25" y="107"/>
                  <a:pt x="29" y="108"/>
                </a:cubicBezTo>
                <a:cubicBezTo>
                  <a:pt x="29" y="112"/>
                  <a:pt x="29" y="112"/>
                  <a:pt x="29" y="112"/>
                </a:cubicBezTo>
                <a:cubicBezTo>
                  <a:pt x="29" y="112"/>
                  <a:pt x="31" y="114"/>
                  <a:pt x="39" y="114"/>
                </a:cubicBezTo>
                <a:cubicBezTo>
                  <a:pt x="47" y="114"/>
                  <a:pt x="49" y="112"/>
                  <a:pt x="49" y="112"/>
                </a:cubicBezTo>
                <a:cubicBezTo>
                  <a:pt x="49" y="108"/>
                  <a:pt x="49" y="108"/>
                  <a:pt x="49" y="108"/>
                </a:cubicBezTo>
                <a:cubicBezTo>
                  <a:pt x="53" y="107"/>
                  <a:pt x="55" y="105"/>
                  <a:pt x="55" y="105"/>
                </a:cubicBezTo>
                <a:cubicBezTo>
                  <a:pt x="56" y="99"/>
                  <a:pt x="56" y="99"/>
                  <a:pt x="56" y="99"/>
                </a:cubicBezTo>
                <a:cubicBezTo>
                  <a:pt x="51" y="101"/>
                  <a:pt x="45" y="102"/>
                  <a:pt x="39" y="102"/>
                </a:cubicBezTo>
                <a:cubicBezTo>
                  <a:pt x="33" y="102"/>
                  <a:pt x="27" y="101"/>
                  <a:pt x="22" y="99"/>
                </a:cubicBezTo>
                <a:close/>
                <a:moveTo>
                  <a:pt x="21" y="88"/>
                </a:moveTo>
                <a:cubicBezTo>
                  <a:pt x="22" y="94"/>
                  <a:pt x="22" y="94"/>
                  <a:pt x="22" y="94"/>
                </a:cubicBezTo>
                <a:cubicBezTo>
                  <a:pt x="27" y="96"/>
                  <a:pt x="33" y="97"/>
                  <a:pt x="39" y="97"/>
                </a:cubicBezTo>
                <a:cubicBezTo>
                  <a:pt x="45" y="97"/>
                  <a:pt x="51" y="96"/>
                  <a:pt x="56" y="94"/>
                </a:cubicBezTo>
                <a:cubicBezTo>
                  <a:pt x="57" y="88"/>
                  <a:pt x="57" y="88"/>
                  <a:pt x="57" y="88"/>
                </a:cubicBezTo>
                <a:cubicBezTo>
                  <a:pt x="52" y="90"/>
                  <a:pt x="46" y="91"/>
                  <a:pt x="39" y="91"/>
                </a:cubicBezTo>
                <a:cubicBezTo>
                  <a:pt x="32" y="91"/>
                  <a:pt x="26" y="90"/>
                  <a:pt x="21" y="88"/>
                </a:cubicBezTo>
                <a:close/>
                <a:moveTo>
                  <a:pt x="48" y="54"/>
                </a:moveTo>
                <a:cubicBezTo>
                  <a:pt x="39" y="38"/>
                  <a:pt x="39" y="38"/>
                  <a:pt x="39" y="38"/>
                </a:cubicBezTo>
                <a:cubicBezTo>
                  <a:pt x="30" y="54"/>
                  <a:pt x="30" y="54"/>
                  <a:pt x="30" y="54"/>
                </a:cubicBezTo>
                <a:cubicBezTo>
                  <a:pt x="27" y="46"/>
                  <a:pt x="27" y="46"/>
                  <a:pt x="27" y="46"/>
                </a:cubicBezTo>
                <a:cubicBezTo>
                  <a:pt x="21" y="49"/>
                  <a:pt x="21" y="49"/>
                  <a:pt x="21" y="49"/>
                </a:cubicBezTo>
                <a:cubicBezTo>
                  <a:pt x="30" y="68"/>
                  <a:pt x="30" y="68"/>
                  <a:pt x="30" y="68"/>
                </a:cubicBezTo>
                <a:cubicBezTo>
                  <a:pt x="39" y="51"/>
                  <a:pt x="39" y="51"/>
                  <a:pt x="39" y="51"/>
                </a:cubicBezTo>
                <a:cubicBezTo>
                  <a:pt x="48" y="68"/>
                  <a:pt x="48" y="68"/>
                  <a:pt x="48" y="68"/>
                </a:cubicBezTo>
                <a:cubicBezTo>
                  <a:pt x="57" y="49"/>
                  <a:pt x="57" y="49"/>
                  <a:pt x="57" y="49"/>
                </a:cubicBezTo>
                <a:cubicBezTo>
                  <a:pt x="51" y="46"/>
                  <a:pt x="51" y="46"/>
                  <a:pt x="51" y="46"/>
                </a:cubicBezTo>
                <a:lnTo>
                  <a:pt x="48" y="54"/>
                </a:lnTo>
                <a:close/>
                <a:moveTo>
                  <a:pt x="39" y="16"/>
                </a:moveTo>
                <a:cubicBezTo>
                  <a:pt x="40" y="16"/>
                  <a:pt x="41" y="15"/>
                  <a:pt x="41" y="14"/>
                </a:cubicBezTo>
                <a:cubicBezTo>
                  <a:pt x="41" y="13"/>
                  <a:pt x="40" y="12"/>
                  <a:pt x="39" y="12"/>
                </a:cubicBezTo>
                <a:cubicBezTo>
                  <a:pt x="24" y="12"/>
                  <a:pt x="12" y="24"/>
                  <a:pt x="12" y="39"/>
                </a:cubicBezTo>
                <a:cubicBezTo>
                  <a:pt x="12" y="41"/>
                  <a:pt x="13" y="41"/>
                  <a:pt x="14" y="41"/>
                </a:cubicBezTo>
                <a:cubicBezTo>
                  <a:pt x="15" y="41"/>
                  <a:pt x="16" y="41"/>
                  <a:pt x="16" y="39"/>
                </a:cubicBezTo>
                <a:cubicBezTo>
                  <a:pt x="16" y="27"/>
                  <a:pt x="26" y="16"/>
                  <a:pt x="39" y="16"/>
                </a:cubicBezTo>
                <a:close/>
                <a:moveTo>
                  <a:pt x="39" y="0"/>
                </a:moveTo>
                <a:cubicBezTo>
                  <a:pt x="17" y="0"/>
                  <a:pt x="0" y="18"/>
                  <a:pt x="0" y="39"/>
                </a:cubicBezTo>
                <a:cubicBezTo>
                  <a:pt x="0" y="54"/>
                  <a:pt x="7" y="66"/>
                  <a:pt x="19" y="73"/>
                </a:cubicBezTo>
                <a:cubicBezTo>
                  <a:pt x="20" y="83"/>
                  <a:pt x="20" y="83"/>
                  <a:pt x="20" y="83"/>
                </a:cubicBezTo>
                <a:cubicBezTo>
                  <a:pt x="26" y="85"/>
                  <a:pt x="32" y="87"/>
                  <a:pt x="39" y="87"/>
                </a:cubicBezTo>
                <a:cubicBezTo>
                  <a:pt x="46" y="87"/>
                  <a:pt x="52" y="85"/>
                  <a:pt x="58" y="83"/>
                </a:cubicBezTo>
                <a:cubicBezTo>
                  <a:pt x="59" y="73"/>
                  <a:pt x="59" y="73"/>
                  <a:pt x="59" y="73"/>
                </a:cubicBezTo>
                <a:cubicBezTo>
                  <a:pt x="71" y="66"/>
                  <a:pt x="78" y="54"/>
                  <a:pt x="78" y="39"/>
                </a:cubicBezTo>
                <a:cubicBezTo>
                  <a:pt x="78" y="18"/>
                  <a:pt x="61" y="0"/>
                  <a:pt x="39" y="0"/>
                </a:cubicBezTo>
                <a:close/>
                <a:moveTo>
                  <a:pt x="54" y="68"/>
                </a:moveTo>
                <a:cubicBezTo>
                  <a:pt x="53" y="78"/>
                  <a:pt x="53" y="78"/>
                  <a:pt x="53" y="78"/>
                </a:cubicBezTo>
                <a:cubicBezTo>
                  <a:pt x="53" y="78"/>
                  <a:pt x="49" y="80"/>
                  <a:pt x="39" y="80"/>
                </a:cubicBezTo>
                <a:cubicBezTo>
                  <a:pt x="29" y="80"/>
                  <a:pt x="25" y="78"/>
                  <a:pt x="25" y="78"/>
                </a:cubicBezTo>
                <a:cubicBezTo>
                  <a:pt x="25" y="68"/>
                  <a:pt x="25" y="68"/>
                  <a:pt x="25" y="68"/>
                </a:cubicBezTo>
                <a:cubicBezTo>
                  <a:pt x="14" y="63"/>
                  <a:pt x="7" y="52"/>
                  <a:pt x="7" y="39"/>
                </a:cubicBezTo>
                <a:cubicBezTo>
                  <a:pt x="7" y="22"/>
                  <a:pt x="21" y="7"/>
                  <a:pt x="39" y="7"/>
                </a:cubicBezTo>
                <a:cubicBezTo>
                  <a:pt x="57" y="7"/>
                  <a:pt x="71" y="22"/>
                  <a:pt x="71" y="39"/>
                </a:cubicBezTo>
                <a:cubicBezTo>
                  <a:pt x="71" y="52"/>
                  <a:pt x="64" y="63"/>
                  <a:pt x="54" y="68"/>
                </a:cubicBezTo>
                <a:close/>
              </a:path>
            </a:pathLst>
          </a:custGeom>
          <a:solidFill>
            <a:schemeClr val="bg1"/>
          </a:solidFill>
          <a:ln>
            <a:noFill/>
          </a:ln>
        </p:spPr>
        <p:txBody>
          <a:bodyPr vert="horz" wrap="square" lIns="91440" tIns="45720" rIns="91440" bIns="45720" numCol="1" anchor="t" anchorCtr="0" compatLnSpc="1"/>
          <a:lstStyle/>
          <a:p>
            <a:endParaRPr lang="en-US">
              <a:cs typeface="+mn-ea"/>
              <a:sym typeface="+mn-lt"/>
            </a:endParaRPr>
          </a:p>
        </p:txBody>
      </p:sp>
      <p:sp>
        <p:nvSpPr>
          <p:cNvPr id="92" name="Freeform 733"/>
          <p:cNvSpPr>
            <a:spLocks noEditPoints="1"/>
          </p:cNvSpPr>
          <p:nvPr/>
        </p:nvSpPr>
        <p:spPr bwMode="auto">
          <a:xfrm>
            <a:off x="4485361" y="4069062"/>
            <a:ext cx="615368" cy="516674"/>
          </a:xfrm>
          <a:custGeom>
            <a:avLst/>
            <a:gdLst>
              <a:gd name="T0" fmla="*/ 5 w 106"/>
              <a:gd name="T1" fmla="*/ 85 h 89"/>
              <a:gd name="T2" fmla="*/ 9 w 106"/>
              <a:gd name="T3" fmla="*/ 89 h 89"/>
              <a:gd name="T4" fmla="*/ 28 w 106"/>
              <a:gd name="T5" fmla="*/ 89 h 89"/>
              <a:gd name="T6" fmla="*/ 28 w 106"/>
              <a:gd name="T7" fmla="*/ 49 h 89"/>
              <a:gd name="T8" fmla="*/ 5 w 106"/>
              <a:gd name="T9" fmla="*/ 72 h 89"/>
              <a:gd name="T10" fmla="*/ 5 w 106"/>
              <a:gd name="T11" fmla="*/ 85 h 89"/>
              <a:gd name="T12" fmla="*/ 38 w 106"/>
              <a:gd name="T13" fmla="*/ 58 h 89"/>
              <a:gd name="T14" fmla="*/ 38 w 106"/>
              <a:gd name="T15" fmla="*/ 89 h 89"/>
              <a:gd name="T16" fmla="*/ 61 w 106"/>
              <a:gd name="T17" fmla="*/ 89 h 89"/>
              <a:gd name="T18" fmla="*/ 61 w 106"/>
              <a:gd name="T19" fmla="*/ 61 h 89"/>
              <a:gd name="T20" fmla="*/ 51 w 106"/>
              <a:gd name="T21" fmla="*/ 71 h 89"/>
              <a:gd name="T22" fmla="*/ 38 w 106"/>
              <a:gd name="T23" fmla="*/ 58 h 89"/>
              <a:gd name="T24" fmla="*/ 85 w 106"/>
              <a:gd name="T25" fmla="*/ 2 h 89"/>
              <a:gd name="T26" fmla="*/ 81 w 106"/>
              <a:gd name="T27" fmla="*/ 6 h 89"/>
              <a:gd name="T28" fmla="*/ 85 w 106"/>
              <a:gd name="T29" fmla="*/ 10 h 89"/>
              <a:gd name="T30" fmla="*/ 90 w 106"/>
              <a:gd name="T31" fmla="*/ 10 h 89"/>
              <a:gd name="T32" fmla="*/ 51 w 106"/>
              <a:gd name="T33" fmla="*/ 49 h 89"/>
              <a:gd name="T34" fmla="*/ 28 w 106"/>
              <a:gd name="T35" fmla="*/ 26 h 89"/>
              <a:gd name="T36" fmla="*/ 2 w 106"/>
              <a:gd name="T37" fmla="*/ 52 h 89"/>
              <a:gd name="T38" fmla="*/ 2 w 106"/>
              <a:gd name="T39" fmla="*/ 58 h 89"/>
              <a:gd name="T40" fmla="*/ 8 w 106"/>
              <a:gd name="T41" fmla="*/ 58 h 89"/>
              <a:gd name="T42" fmla="*/ 28 w 106"/>
              <a:gd name="T43" fmla="*/ 38 h 89"/>
              <a:gd name="T44" fmla="*/ 51 w 106"/>
              <a:gd name="T45" fmla="*/ 60 h 89"/>
              <a:gd name="T46" fmla="*/ 96 w 106"/>
              <a:gd name="T47" fmla="*/ 16 h 89"/>
              <a:gd name="T48" fmla="*/ 96 w 106"/>
              <a:gd name="T49" fmla="*/ 20 h 89"/>
              <a:gd name="T50" fmla="*/ 99 w 106"/>
              <a:gd name="T51" fmla="*/ 25 h 89"/>
              <a:gd name="T52" fmla="*/ 100 w 106"/>
              <a:gd name="T53" fmla="*/ 25 h 89"/>
              <a:gd name="T54" fmla="*/ 104 w 106"/>
              <a:gd name="T55" fmla="*/ 21 h 89"/>
              <a:gd name="T56" fmla="*/ 106 w 106"/>
              <a:gd name="T57" fmla="*/ 0 h 89"/>
              <a:gd name="T58" fmla="*/ 85 w 106"/>
              <a:gd name="T59" fmla="*/ 2 h 89"/>
              <a:gd name="T60" fmla="*/ 71 w 106"/>
              <a:gd name="T61" fmla="*/ 52 h 89"/>
              <a:gd name="T62" fmla="*/ 71 w 106"/>
              <a:gd name="T63" fmla="*/ 89 h 89"/>
              <a:gd name="T64" fmla="*/ 90 w 106"/>
              <a:gd name="T65" fmla="*/ 89 h 89"/>
              <a:gd name="T66" fmla="*/ 94 w 106"/>
              <a:gd name="T67" fmla="*/ 85 h 89"/>
              <a:gd name="T68" fmla="*/ 94 w 106"/>
              <a:gd name="T69" fmla="*/ 28 h 89"/>
              <a:gd name="T70" fmla="*/ 74 w 106"/>
              <a:gd name="T71" fmla="*/ 49 h 89"/>
              <a:gd name="T72" fmla="*/ 71 w 106"/>
              <a:gd name="T73" fmla="*/ 52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6" h="89">
                <a:moveTo>
                  <a:pt x="5" y="85"/>
                </a:moveTo>
                <a:cubicBezTo>
                  <a:pt x="5" y="88"/>
                  <a:pt x="6" y="89"/>
                  <a:pt x="9" y="89"/>
                </a:cubicBezTo>
                <a:cubicBezTo>
                  <a:pt x="28" y="89"/>
                  <a:pt x="28" y="89"/>
                  <a:pt x="28" y="89"/>
                </a:cubicBezTo>
                <a:cubicBezTo>
                  <a:pt x="28" y="49"/>
                  <a:pt x="28" y="49"/>
                  <a:pt x="28" y="49"/>
                </a:cubicBezTo>
                <a:cubicBezTo>
                  <a:pt x="5" y="72"/>
                  <a:pt x="5" y="72"/>
                  <a:pt x="5" y="72"/>
                </a:cubicBezTo>
                <a:lnTo>
                  <a:pt x="5" y="85"/>
                </a:lnTo>
                <a:close/>
                <a:moveTo>
                  <a:pt x="38" y="58"/>
                </a:moveTo>
                <a:cubicBezTo>
                  <a:pt x="38" y="89"/>
                  <a:pt x="38" y="89"/>
                  <a:pt x="38" y="89"/>
                </a:cubicBezTo>
                <a:cubicBezTo>
                  <a:pt x="61" y="89"/>
                  <a:pt x="61" y="89"/>
                  <a:pt x="61" y="89"/>
                </a:cubicBezTo>
                <a:cubicBezTo>
                  <a:pt x="61" y="61"/>
                  <a:pt x="61" y="61"/>
                  <a:pt x="61" y="61"/>
                </a:cubicBezTo>
                <a:cubicBezTo>
                  <a:pt x="51" y="71"/>
                  <a:pt x="51" y="71"/>
                  <a:pt x="51" y="71"/>
                </a:cubicBezTo>
                <a:lnTo>
                  <a:pt x="38" y="58"/>
                </a:lnTo>
                <a:close/>
                <a:moveTo>
                  <a:pt x="85" y="2"/>
                </a:moveTo>
                <a:cubicBezTo>
                  <a:pt x="82" y="2"/>
                  <a:pt x="81" y="4"/>
                  <a:pt x="81" y="6"/>
                </a:cubicBezTo>
                <a:cubicBezTo>
                  <a:pt x="81" y="8"/>
                  <a:pt x="83" y="10"/>
                  <a:pt x="85" y="10"/>
                </a:cubicBezTo>
                <a:cubicBezTo>
                  <a:pt x="90" y="10"/>
                  <a:pt x="90" y="10"/>
                  <a:pt x="90" y="10"/>
                </a:cubicBezTo>
                <a:cubicBezTo>
                  <a:pt x="51" y="49"/>
                  <a:pt x="51" y="49"/>
                  <a:pt x="51" y="49"/>
                </a:cubicBezTo>
                <a:cubicBezTo>
                  <a:pt x="28" y="26"/>
                  <a:pt x="28" y="26"/>
                  <a:pt x="28" y="26"/>
                </a:cubicBezTo>
                <a:cubicBezTo>
                  <a:pt x="2" y="52"/>
                  <a:pt x="2" y="52"/>
                  <a:pt x="2" y="52"/>
                </a:cubicBezTo>
                <a:cubicBezTo>
                  <a:pt x="0" y="54"/>
                  <a:pt x="0" y="57"/>
                  <a:pt x="2" y="58"/>
                </a:cubicBezTo>
                <a:cubicBezTo>
                  <a:pt x="3" y="60"/>
                  <a:pt x="6" y="60"/>
                  <a:pt x="8" y="58"/>
                </a:cubicBezTo>
                <a:cubicBezTo>
                  <a:pt x="28" y="38"/>
                  <a:pt x="28" y="38"/>
                  <a:pt x="28" y="38"/>
                </a:cubicBezTo>
                <a:cubicBezTo>
                  <a:pt x="51" y="60"/>
                  <a:pt x="51" y="60"/>
                  <a:pt x="51" y="60"/>
                </a:cubicBezTo>
                <a:cubicBezTo>
                  <a:pt x="96" y="16"/>
                  <a:pt x="96" y="16"/>
                  <a:pt x="96" y="16"/>
                </a:cubicBezTo>
                <a:cubicBezTo>
                  <a:pt x="96" y="20"/>
                  <a:pt x="96" y="20"/>
                  <a:pt x="96" y="20"/>
                </a:cubicBezTo>
                <a:cubicBezTo>
                  <a:pt x="95" y="22"/>
                  <a:pt x="97" y="24"/>
                  <a:pt x="99" y="25"/>
                </a:cubicBezTo>
                <a:cubicBezTo>
                  <a:pt x="100" y="25"/>
                  <a:pt x="100" y="25"/>
                  <a:pt x="100" y="25"/>
                </a:cubicBezTo>
                <a:cubicBezTo>
                  <a:pt x="102" y="25"/>
                  <a:pt x="104" y="23"/>
                  <a:pt x="104" y="21"/>
                </a:cubicBezTo>
                <a:cubicBezTo>
                  <a:pt x="106" y="0"/>
                  <a:pt x="106" y="0"/>
                  <a:pt x="106" y="0"/>
                </a:cubicBezTo>
                <a:lnTo>
                  <a:pt x="85" y="2"/>
                </a:lnTo>
                <a:close/>
                <a:moveTo>
                  <a:pt x="71" y="52"/>
                </a:moveTo>
                <a:cubicBezTo>
                  <a:pt x="71" y="89"/>
                  <a:pt x="71" y="89"/>
                  <a:pt x="71" y="89"/>
                </a:cubicBezTo>
                <a:cubicBezTo>
                  <a:pt x="90" y="89"/>
                  <a:pt x="90" y="89"/>
                  <a:pt x="90" y="89"/>
                </a:cubicBezTo>
                <a:cubicBezTo>
                  <a:pt x="92" y="89"/>
                  <a:pt x="94" y="88"/>
                  <a:pt x="94" y="85"/>
                </a:cubicBezTo>
                <a:cubicBezTo>
                  <a:pt x="94" y="28"/>
                  <a:pt x="94" y="28"/>
                  <a:pt x="94" y="28"/>
                </a:cubicBezTo>
                <a:cubicBezTo>
                  <a:pt x="74" y="49"/>
                  <a:pt x="74" y="49"/>
                  <a:pt x="74" y="49"/>
                </a:cubicBezTo>
                <a:lnTo>
                  <a:pt x="71" y="52"/>
                </a:lnTo>
                <a:close/>
              </a:path>
            </a:pathLst>
          </a:custGeom>
          <a:solidFill>
            <a:schemeClr val="bg1"/>
          </a:solidFill>
          <a:ln>
            <a:noFill/>
          </a:ln>
        </p:spPr>
        <p:txBody>
          <a:bodyPr vert="horz" wrap="square" lIns="91440" tIns="45720" rIns="91440" bIns="45720" numCol="1" anchor="t" anchorCtr="0" compatLnSpc="1"/>
          <a:lstStyle/>
          <a:p>
            <a:endParaRPr lang="en-US">
              <a:cs typeface="+mn-ea"/>
              <a:sym typeface="+mn-lt"/>
            </a:endParaRPr>
          </a:p>
        </p:txBody>
      </p:sp>
      <p:sp>
        <p:nvSpPr>
          <p:cNvPr id="93" name="Freeform 737"/>
          <p:cNvSpPr>
            <a:spLocks noEditPoints="1"/>
          </p:cNvSpPr>
          <p:nvPr/>
        </p:nvSpPr>
        <p:spPr bwMode="auto">
          <a:xfrm>
            <a:off x="6958518" y="2058443"/>
            <a:ext cx="708252" cy="493456"/>
          </a:xfrm>
          <a:custGeom>
            <a:avLst/>
            <a:gdLst>
              <a:gd name="T0" fmla="*/ 99 w 122"/>
              <a:gd name="T1" fmla="*/ 36 h 85"/>
              <a:gd name="T2" fmla="*/ 49 w 122"/>
              <a:gd name="T3" fmla="*/ 0 h 85"/>
              <a:gd name="T4" fmla="*/ 0 w 122"/>
              <a:gd name="T5" fmla="*/ 36 h 85"/>
              <a:gd name="T6" fmla="*/ 16 w 122"/>
              <a:gd name="T7" fmla="*/ 62 h 85"/>
              <a:gd name="T8" fmla="*/ 0 w 122"/>
              <a:gd name="T9" fmla="*/ 72 h 85"/>
              <a:gd name="T10" fmla="*/ 34 w 122"/>
              <a:gd name="T11" fmla="*/ 70 h 85"/>
              <a:gd name="T12" fmla="*/ 49 w 122"/>
              <a:gd name="T13" fmla="*/ 72 h 85"/>
              <a:gd name="T14" fmla="*/ 99 w 122"/>
              <a:gd name="T15" fmla="*/ 36 h 85"/>
              <a:gd name="T16" fmla="*/ 59 w 122"/>
              <a:gd name="T17" fmla="*/ 51 h 85"/>
              <a:gd name="T18" fmla="*/ 27 w 122"/>
              <a:gd name="T19" fmla="*/ 51 h 85"/>
              <a:gd name="T20" fmla="*/ 27 w 122"/>
              <a:gd name="T21" fmla="*/ 47 h 85"/>
              <a:gd name="T22" fmla="*/ 59 w 122"/>
              <a:gd name="T23" fmla="*/ 47 h 85"/>
              <a:gd name="T24" fmla="*/ 59 w 122"/>
              <a:gd name="T25" fmla="*/ 51 h 85"/>
              <a:gd name="T26" fmla="*/ 72 w 122"/>
              <a:gd name="T27" fmla="*/ 39 h 85"/>
              <a:gd name="T28" fmla="*/ 27 w 122"/>
              <a:gd name="T29" fmla="*/ 39 h 85"/>
              <a:gd name="T30" fmla="*/ 27 w 122"/>
              <a:gd name="T31" fmla="*/ 34 h 85"/>
              <a:gd name="T32" fmla="*/ 72 w 122"/>
              <a:gd name="T33" fmla="*/ 34 h 85"/>
              <a:gd name="T34" fmla="*/ 72 w 122"/>
              <a:gd name="T35" fmla="*/ 39 h 85"/>
              <a:gd name="T36" fmla="*/ 72 w 122"/>
              <a:gd name="T37" fmla="*/ 26 h 85"/>
              <a:gd name="T38" fmla="*/ 27 w 122"/>
              <a:gd name="T39" fmla="*/ 26 h 85"/>
              <a:gd name="T40" fmla="*/ 27 w 122"/>
              <a:gd name="T41" fmla="*/ 22 h 85"/>
              <a:gd name="T42" fmla="*/ 72 w 122"/>
              <a:gd name="T43" fmla="*/ 22 h 85"/>
              <a:gd name="T44" fmla="*/ 72 w 122"/>
              <a:gd name="T45" fmla="*/ 26 h 85"/>
              <a:gd name="T46" fmla="*/ 109 w 122"/>
              <a:gd name="T47" fmla="*/ 73 h 85"/>
              <a:gd name="T48" fmla="*/ 122 w 122"/>
              <a:gd name="T49" fmla="*/ 52 h 85"/>
              <a:gd name="T50" fmla="*/ 102 w 122"/>
              <a:gd name="T51" fmla="*/ 27 h 85"/>
              <a:gd name="T52" fmla="*/ 103 w 122"/>
              <a:gd name="T53" fmla="*/ 36 h 85"/>
              <a:gd name="T54" fmla="*/ 60 w 122"/>
              <a:gd name="T55" fmla="*/ 76 h 85"/>
              <a:gd name="T56" fmla="*/ 82 w 122"/>
              <a:gd name="T57" fmla="*/ 80 h 85"/>
              <a:gd name="T58" fmla="*/ 95 w 122"/>
              <a:gd name="T59" fmla="*/ 79 h 85"/>
              <a:gd name="T60" fmla="*/ 122 w 122"/>
              <a:gd name="T61" fmla="*/ 80 h 85"/>
              <a:gd name="T62" fmla="*/ 109 w 122"/>
              <a:gd name="T63" fmla="*/ 73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2" h="85">
                <a:moveTo>
                  <a:pt x="99" y="36"/>
                </a:moveTo>
                <a:cubicBezTo>
                  <a:pt x="99" y="16"/>
                  <a:pt x="77" y="0"/>
                  <a:pt x="49" y="0"/>
                </a:cubicBezTo>
                <a:cubicBezTo>
                  <a:pt x="22" y="0"/>
                  <a:pt x="0" y="16"/>
                  <a:pt x="0" y="36"/>
                </a:cubicBezTo>
                <a:cubicBezTo>
                  <a:pt x="0" y="46"/>
                  <a:pt x="6" y="56"/>
                  <a:pt x="16" y="62"/>
                </a:cubicBezTo>
                <a:cubicBezTo>
                  <a:pt x="13" y="66"/>
                  <a:pt x="8" y="71"/>
                  <a:pt x="0" y="72"/>
                </a:cubicBezTo>
                <a:cubicBezTo>
                  <a:pt x="0" y="72"/>
                  <a:pt x="19" y="78"/>
                  <a:pt x="34" y="70"/>
                </a:cubicBezTo>
                <a:cubicBezTo>
                  <a:pt x="39" y="71"/>
                  <a:pt x="44" y="72"/>
                  <a:pt x="49" y="72"/>
                </a:cubicBezTo>
                <a:cubicBezTo>
                  <a:pt x="77" y="72"/>
                  <a:pt x="99" y="56"/>
                  <a:pt x="99" y="36"/>
                </a:cubicBezTo>
                <a:close/>
                <a:moveTo>
                  <a:pt x="59" y="51"/>
                </a:moveTo>
                <a:cubicBezTo>
                  <a:pt x="27" y="51"/>
                  <a:pt x="27" y="51"/>
                  <a:pt x="27" y="51"/>
                </a:cubicBezTo>
                <a:cubicBezTo>
                  <a:pt x="27" y="47"/>
                  <a:pt x="27" y="47"/>
                  <a:pt x="27" y="47"/>
                </a:cubicBezTo>
                <a:cubicBezTo>
                  <a:pt x="59" y="47"/>
                  <a:pt x="59" y="47"/>
                  <a:pt x="59" y="47"/>
                </a:cubicBezTo>
                <a:lnTo>
                  <a:pt x="59" y="51"/>
                </a:lnTo>
                <a:close/>
                <a:moveTo>
                  <a:pt x="72" y="39"/>
                </a:moveTo>
                <a:cubicBezTo>
                  <a:pt x="27" y="39"/>
                  <a:pt x="27" y="39"/>
                  <a:pt x="27" y="39"/>
                </a:cubicBezTo>
                <a:cubicBezTo>
                  <a:pt x="27" y="34"/>
                  <a:pt x="27" y="34"/>
                  <a:pt x="27" y="34"/>
                </a:cubicBezTo>
                <a:cubicBezTo>
                  <a:pt x="72" y="34"/>
                  <a:pt x="72" y="34"/>
                  <a:pt x="72" y="34"/>
                </a:cubicBezTo>
                <a:lnTo>
                  <a:pt x="72" y="39"/>
                </a:lnTo>
                <a:close/>
                <a:moveTo>
                  <a:pt x="72" y="26"/>
                </a:moveTo>
                <a:cubicBezTo>
                  <a:pt x="27" y="26"/>
                  <a:pt x="27" y="26"/>
                  <a:pt x="27" y="26"/>
                </a:cubicBezTo>
                <a:cubicBezTo>
                  <a:pt x="27" y="22"/>
                  <a:pt x="27" y="22"/>
                  <a:pt x="27" y="22"/>
                </a:cubicBezTo>
                <a:cubicBezTo>
                  <a:pt x="72" y="22"/>
                  <a:pt x="72" y="22"/>
                  <a:pt x="72" y="22"/>
                </a:cubicBezTo>
                <a:lnTo>
                  <a:pt x="72" y="26"/>
                </a:lnTo>
                <a:close/>
                <a:moveTo>
                  <a:pt x="109" y="73"/>
                </a:moveTo>
                <a:cubicBezTo>
                  <a:pt x="117" y="68"/>
                  <a:pt x="122" y="60"/>
                  <a:pt x="122" y="52"/>
                </a:cubicBezTo>
                <a:cubicBezTo>
                  <a:pt x="122" y="41"/>
                  <a:pt x="114" y="32"/>
                  <a:pt x="102" y="27"/>
                </a:cubicBezTo>
                <a:cubicBezTo>
                  <a:pt x="103" y="30"/>
                  <a:pt x="103" y="33"/>
                  <a:pt x="103" y="36"/>
                </a:cubicBezTo>
                <a:cubicBezTo>
                  <a:pt x="103" y="56"/>
                  <a:pt x="85" y="72"/>
                  <a:pt x="60" y="76"/>
                </a:cubicBezTo>
                <a:cubicBezTo>
                  <a:pt x="67" y="79"/>
                  <a:pt x="74" y="80"/>
                  <a:pt x="82" y="80"/>
                </a:cubicBezTo>
                <a:cubicBezTo>
                  <a:pt x="87" y="80"/>
                  <a:pt x="91" y="80"/>
                  <a:pt x="95" y="79"/>
                </a:cubicBezTo>
                <a:cubicBezTo>
                  <a:pt x="106" y="85"/>
                  <a:pt x="122" y="80"/>
                  <a:pt x="122" y="80"/>
                </a:cubicBezTo>
                <a:cubicBezTo>
                  <a:pt x="115" y="80"/>
                  <a:pt x="111" y="76"/>
                  <a:pt x="109" y="73"/>
                </a:cubicBezTo>
                <a:close/>
              </a:path>
            </a:pathLst>
          </a:custGeom>
          <a:solidFill>
            <a:schemeClr val="bg1"/>
          </a:solidFill>
          <a:ln>
            <a:noFill/>
          </a:ln>
        </p:spPr>
        <p:txBody>
          <a:bodyPr vert="horz" wrap="square" lIns="91440" tIns="45720" rIns="91440" bIns="45720" numCol="1" anchor="t" anchorCtr="0" compatLnSpc="1"/>
          <a:lstStyle/>
          <a:p>
            <a:endParaRPr lang="en-US">
              <a:cs typeface="+mn-ea"/>
              <a:sym typeface="+mn-lt"/>
            </a:endParaRPr>
          </a:p>
        </p:txBody>
      </p:sp>
      <p:sp>
        <p:nvSpPr>
          <p:cNvPr id="94" name="Freeform 739"/>
          <p:cNvSpPr>
            <a:spLocks noEditPoints="1"/>
          </p:cNvSpPr>
          <p:nvPr/>
        </p:nvSpPr>
        <p:spPr bwMode="auto">
          <a:xfrm>
            <a:off x="7117633" y="4091778"/>
            <a:ext cx="493456" cy="597948"/>
          </a:xfrm>
          <a:custGeom>
            <a:avLst/>
            <a:gdLst>
              <a:gd name="T0" fmla="*/ 49 w 85"/>
              <a:gd name="T1" fmla="*/ 12 h 103"/>
              <a:gd name="T2" fmla="*/ 13 w 85"/>
              <a:gd name="T3" fmla="*/ 13 h 103"/>
              <a:gd name="T4" fmla="*/ 13 w 85"/>
              <a:gd name="T5" fmla="*/ 59 h 103"/>
              <a:gd name="T6" fmla="*/ 49 w 85"/>
              <a:gd name="T7" fmla="*/ 59 h 103"/>
              <a:gd name="T8" fmla="*/ 85 w 85"/>
              <a:gd name="T9" fmla="*/ 56 h 103"/>
              <a:gd name="T10" fmla="*/ 85 w 85"/>
              <a:gd name="T11" fmla="*/ 9 h 103"/>
              <a:gd name="T12" fmla="*/ 49 w 85"/>
              <a:gd name="T13" fmla="*/ 12 h 103"/>
              <a:gd name="T14" fmla="*/ 5 w 85"/>
              <a:gd name="T15" fmla="*/ 7 h 103"/>
              <a:gd name="T16" fmla="*/ 0 w 85"/>
              <a:gd name="T17" fmla="*/ 11 h 103"/>
              <a:gd name="T18" fmla="*/ 0 w 85"/>
              <a:gd name="T19" fmla="*/ 99 h 103"/>
              <a:gd name="T20" fmla="*/ 5 w 85"/>
              <a:gd name="T21" fmla="*/ 103 h 103"/>
              <a:gd name="T22" fmla="*/ 9 w 85"/>
              <a:gd name="T23" fmla="*/ 99 h 103"/>
              <a:gd name="T24" fmla="*/ 9 w 85"/>
              <a:gd name="T25" fmla="*/ 11 h 103"/>
              <a:gd name="T26" fmla="*/ 5 w 85"/>
              <a:gd name="T27" fmla="*/ 7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5" h="103">
                <a:moveTo>
                  <a:pt x="49" y="12"/>
                </a:moveTo>
                <a:cubicBezTo>
                  <a:pt x="25" y="0"/>
                  <a:pt x="13" y="13"/>
                  <a:pt x="13" y="13"/>
                </a:cubicBezTo>
                <a:cubicBezTo>
                  <a:pt x="13" y="59"/>
                  <a:pt x="13" y="59"/>
                  <a:pt x="13" y="59"/>
                </a:cubicBezTo>
                <a:cubicBezTo>
                  <a:pt x="13" y="59"/>
                  <a:pt x="25" y="46"/>
                  <a:pt x="49" y="59"/>
                </a:cubicBezTo>
                <a:cubicBezTo>
                  <a:pt x="73" y="71"/>
                  <a:pt x="85" y="56"/>
                  <a:pt x="85" y="56"/>
                </a:cubicBezTo>
                <a:cubicBezTo>
                  <a:pt x="85" y="9"/>
                  <a:pt x="85" y="9"/>
                  <a:pt x="85" y="9"/>
                </a:cubicBezTo>
                <a:cubicBezTo>
                  <a:pt x="85" y="9"/>
                  <a:pt x="73" y="25"/>
                  <a:pt x="49" y="12"/>
                </a:cubicBezTo>
                <a:close/>
                <a:moveTo>
                  <a:pt x="5" y="7"/>
                </a:moveTo>
                <a:cubicBezTo>
                  <a:pt x="2" y="7"/>
                  <a:pt x="0" y="9"/>
                  <a:pt x="0" y="11"/>
                </a:cubicBezTo>
                <a:cubicBezTo>
                  <a:pt x="0" y="99"/>
                  <a:pt x="0" y="99"/>
                  <a:pt x="0" y="99"/>
                </a:cubicBezTo>
                <a:cubicBezTo>
                  <a:pt x="0" y="101"/>
                  <a:pt x="2" y="103"/>
                  <a:pt x="5" y="103"/>
                </a:cubicBezTo>
                <a:cubicBezTo>
                  <a:pt x="7" y="103"/>
                  <a:pt x="9" y="101"/>
                  <a:pt x="9" y="99"/>
                </a:cubicBezTo>
                <a:cubicBezTo>
                  <a:pt x="9" y="11"/>
                  <a:pt x="9" y="11"/>
                  <a:pt x="9" y="11"/>
                </a:cubicBezTo>
                <a:cubicBezTo>
                  <a:pt x="9" y="9"/>
                  <a:pt x="7" y="7"/>
                  <a:pt x="5" y="7"/>
                </a:cubicBezTo>
                <a:close/>
              </a:path>
            </a:pathLst>
          </a:custGeom>
          <a:solidFill>
            <a:schemeClr val="bg1"/>
          </a:solidFill>
          <a:ln>
            <a:noFill/>
          </a:ln>
        </p:spPr>
        <p:txBody>
          <a:bodyPr vert="horz" wrap="square" lIns="91440" tIns="45720" rIns="91440" bIns="45720" numCol="1" anchor="t" anchorCtr="0" compatLnSpc="1"/>
          <a:lstStyle/>
          <a:p>
            <a:endParaRPr lang="en-US">
              <a:cs typeface="+mn-ea"/>
              <a:sym typeface="+mn-lt"/>
            </a:endParaRPr>
          </a:p>
        </p:txBody>
      </p:sp>
      <p:grpSp>
        <p:nvGrpSpPr>
          <p:cNvPr id="31" name="组合 30"/>
          <p:cNvGrpSpPr/>
          <p:nvPr/>
        </p:nvGrpSpPr>
        <p:grpSpPr>
          <a:xfrm>
            <a:off x="0" y="-6697"/>
            <a:ext cx="5355366" cy="861175"/>
            <a:chOff x="74343" y="-18337"/>
            <a:chExt cx="5355366" cy="861175"/>
          </a:xfrm>
        </p:grpSpPr>
        <p:grpSp>
          <p:nvGrpSpPr>
            <p:cNvPr id="32" name="组合 31"/>
            <p:cNvGrpSpPr/>
            <p:nvPr/>
          </p:nvGrpSpPr>
          <p:grpSpPr>
            <a:xfrm>
              <a:off x="74343" y="-18337"/>
              <a:ext cx="2005677" cy="861175"/>
              <a:chOff x="8521700" y="-18337"/>
              <a:chExt cx="3314701" cy="1564706"/>
            </a:xfrm>
            <a:effectLst/>
          </p:grpSpPr>
          <p:sp>
            <p:nvSpPr>
              <p:cNvPr id="34" name="任意多边形: 形状 33"/>
              <p:cNvSpPr/>
              <p:nvPr/>
            </p:nvSpPr>
            <p:spPr>
              <a:xfrm rot="10800000">
                <a:off x="10024397" y="-18337"/>
                <a:ext cx="1812004" cy="1138147"/>
              </a:xfrm>
              <a:custGeom>
                <a:avLst/>
                <a:gdLst>
                  <a:gd name="connsiteX0" fmla="*/ 1812004 w 1812004"/>
                  <a:gd name="connsiteY0" fmla="*/ 1138147 h 1138147"/>
                  <a:gd name="connsiteX1" fmla="*/ 1484679 w 1812004"/>
                  <a:gd name="connsiteY1" fmla="*/ 1138147 h 1138147"/>
                  <a:gd name="connsiteX2" fmla="*/ 906002 w 1812004"/>
                  <a:gd name="connsiteY2" fmla="*/ 411195 h 1138147"/>
                  <a:gd name="connsiteX3" fmla="*/ 327325 w 1812004"/>
                  <a:gd name="connsiteY3" fmla="*/ 1138147 h 1138147"/>
                  <a:gd name="connsiteX4" fmla="*/ 0 w 1812004"/>
                  <a:gd name="connsiteY4" fmla="*/ 1138147 h 1138147"/>
                  <a:gd name="connsiteX5" fmla="*/ 906002 w 1812004"/>
                  <a:gd name="connsiteY5" fmla="*/ 0 h 1138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12004" h="1138147">
                    <a:moveTo>
                      <a:pt x="1812004" y="1138147"/>
                    </a:moveTo>
                    <a:lnTo>
                      <a:pt x="1484679" y="1138147"/>
                    </a:lnTo>
                    <a:lnTo>
                      <a:pt x="906002" y="411195"/>
                    </a:lnTo>
                    <a:lnTo>
                      <a:pt x="327325" y="1138147"/>
                    </a:lnTo>
                    <a:lnTo>
                      <a:pt x="0" y="1138147"/>
                    </a:lnTo>
                    <a:lnTo>
                      <a:pt x="906002" y="0"/>
                    </a:lnTo>
                    <a:close/>
                  </a:path>
                </a:pathLst>
              </a:custGeom>
              <a:solidFill>
                <a:srgbClr val="2A3F7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5" name="任意多边形: 形状 34"/>
              <p:cNvSpPr/>
              <p:nvPr/>
            </p:nvSpPr>
            <p:spPr>
              <a:xfrm rot="10800000">
                <a:off x="8521700" y="-1181"/>
                <a:ext cx="2463801" cy="1547550"/>
              </a:xfrm>
              <a:custGeom>
                <a:avLst/>
                <a:gdLst>
                  <a:gd name="connsiteX0" fmla="*/ 2463801 w 2463801"/>
                  <a:gd name="connsiteY0" fmla="*/ 1547550 h 1547550"/>
                  <a:gd name="connsiteX1" fmla="*/ 2061437 w 2463801"/>
                  <a:gd name="connsiteY1" fmla="*/ 1547550 h 1547550"/>
                  <a:gd name="connsiteX2" fmla="*/ 1231901 w 2463801"/>
                  <a:gd name="connsiteY2" fmla="*/ 505463 h 1547550"/>
                  <a:gd name="connsiteX3" fmla="*/ 402365 w 2463801"/>
                  <a:gd name="connsiteY3" fmla="*/ 1547550 h 1547550"/>
                  <a:gd name="connsiteX4" fmla="*/ 0 w 2463801"/>
                  <a:gd name="connsiteY4" fmla="*/ 1547550 h 1547550"/>
                  <a:gd name="connsiteX5" fmla="*/ 1231901 w 2463801"/>
                  <a:gd name="connsiteY5" fmla="*/ 0 h 1547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63801" h="1547550">
                    <a:moveTo>
                      <a:pt x="2463801" y="1547550"/>
                    </a:moveTo>
                    <a:lnTo>
                      <a:pt x="2061437" y="1547550"/>
                    </a:lnTo>
                    <a:lnTo>
                      <a:pt x="1231901" y="505463"/>
                    </a:lnTo>
                    <a:lnTo>
                      <a:pt x="402365" y="1547550"/>
                    </a:lnTo>
                    <a:lnTo>
                      <a:pt x="0" y="1547550"/>
                    </a:lnTo>
                    <a:lnTo>
                      <a:pt x="1231901" y="0"/>
                    </a:lnTo>
                    <a:close/>
                  </a:path>
                </a:pathLst>
              </a:custGeom>
              <a:solidFill>
                <a:srgbClr val="5577D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
          <p:nvSpPr>
            <p:cNvPr id="33" name="文本框 4"/>
            <p:cNvSpPr txBox="1"/>
            <p:nvPr/>
          </p:nvSpPr>
          <p:spPr>
            <a:xfrm>
              <a:off x="1906604" y="263170"/>
              <a:ext cx="3523105" cy="52197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800" b="1" dirty="0">
                  <a:solidFill>
                    <a:schemeClr val="tx1">
                      <a:lumMod val="65000"/>
                      <a:lumOff val="35000"/>
                    </a:schemeClr>
                  </a:solidFill>
                  <a:latin typeface="阿里巴巴普惠体 2.0 95 ExtraBold" panose="00020600040101010101" pitchFamily="18" charset="-122"/>
                  <a:ea typeface="阿里巴巴普惠体 2.0 95 ExtraBold" panose="00020600040101010101" pitchFamily="18" charset="-122"/>
                  <a:cs typeface="阿里巴巴普惠体 2.0 55 Regular" charset="0"/>
                  <a:sym typeface="+mn-lt"/>
                </a:rPr>
                <a:t>算法变动</a:t>
              </a:r>
              <a:endParaRPr lang="zh-CN" altLang="en-US" sz="2800" dirty="0">
                <a:solidFill>
                  <a:schemeClr val="tx1">
                    <a:lumMod val="65000"/>
                    <a:lumOff val="35000"/>
                  </a:schemeClr>
                </a:solidFill>
                <a:latin typeface="阿里巴巴普惠体 2.0 95 ExtraBold" panose="00020600040101010101" pitchFamily="18" charset="-122"/>
                <a:ea typeface="阿里巴巴普惠体 2.0 95 ExtraBold" panose="00020600040101010101" pitchFamily="18" charset="-122"/>
                <a:cs typeface="阿里巴巴普惠体 2.0 95 ExtraBold" panose="00020600040101010101" pitchFamily="18" charset="-122"/>
                <a:sym typeface="+mn-lt"/>
              </a:endParaRPr>
            </a:p>
          </p:txBody>
        </p:sp>
      </p:grpSp>
      <p:sp>
        <p:nvSpPr>
          <p:cNvPr id="30" name="矩形 29"/>
          <p:cNvSpPr/>
          <p:nvPr/>
        </p:nvSpPr>
        <p:spPr>
          <a:xfrm>
            <a:off x="3706815" y="276101"/>
            <a:ext cx="4094480" cy="521970"/>
          </a:xfrm>
          <a:prstGeom prst="rect">
            <a:avLst/>
          </a:prstGeom>
        </p:spPr>
        <p:txBody>
          <a:bodyPr wrap="none">
            <a:spAutoFit/>
          </a:bodyPr>
          <a:lstStyle/>
          <a:p>
            <a:r>
              <a:rPr lang="zh-CN" altLang="en-US" sz="2800" dirty="0"/>
              <a:t>回归模型修改为分类模型</a:t>
            </a:r>
          </a:p>
        </p:txBody>
      </p:sp>
      <p:sp>
        <p:nvSpPr>
          <p:cNvPr id="14" name="矩形 13"/>
          <p:cNvSpPr/>
          <p:nvPr/>
        </p:nvSpPr>
        <p:spPr>
          <a:xfrm>
            <a:off x="8839835" y="1805305"/>
            <a:ext cx="3444240" cy="3768090"/>
          </a:xfrm>
          <a:prstGeom prst="rect">
            <a:avLst/>
          </a:prstGeom>
        </p:spPr>
        <p:txBody>
          <a:bodyPr wrap="square">
            <a:noAutofit/>
          </a:bodyPr>
          <a:lstStyle/>
          <a:p>
            <a:r>
              <a:rPr lang="zh-CN" altLang="en-US" sz="2000" dirty="0"/>
              <a:t>因天气的特征导致回归模型效果较差，即使进行参数调优，</a:t>
            </a:r>
            <a:r>
              <a:rPr lang="en-US" altLang="zh-CN" sz="2000" dirty="0"/>
              <a:t>R</a:t>
            </a:r>
            <a:r>
              <a:rPr lang="zh-CN" altLang="en-US" sz="2000" dirty="0"/>
              <a:t>方值仅在</a:t>
            </a:r>
            <a:r>
              <a:rPr lang="en-US" altLang="zh-CN" sz="2000" dirty="0"/>
              <a:t>1%</a:t>
            </a:r>
            <a:r>
              <a:rPr lang="zh-CN" altLang="en-US" sz="2000" dirty="0"/>
              <a:t>波动，可用效果差。</a:t>
            </a:r>
          </a:p>
          <a:p>
            <a:r>
              <a:rPr lang="zh-CN" altLang="en-US" sz="2000" dirty="0"/>
              <a:t>因此参考</a:t>
            </a:r>
            <a:r>
              <a:rPr lang="en-US" altLang="zh-CN" sz="2000" i="1" u="sng" dirty="0">
                <a:sym typeface="+mn-ea"/>
              </a:rPr>
              <a:t>[5]</a:t>
            </a:r>
            <a:r>
              <a:rPr lang="zh-CN" altLang="en-US" sz="2000" i="1" u="sng" dirty="0">
                <a:sym typeface="+mn-ea"/>
              </a:rPr>
              <a:t>唐红</a:t>
            </a:r>
            <a:r>
              <a:rPr lang="en-US" altLang="zh-CN" sz="2000" i="1" u="sng" dirty="0">
                <a:sym typeface="+mn-ea"/>
              </a:rPr>
              <a:t>, </a:t>
            </a:r>
            <a:r>
              <a:rPr lang="zh-CN" altLang="en-US" sz="2000" i="1" u="sng" dirty="0">
                <a:sym typeface="+mn-ea"/>
              </a:rPr>
              <a:t>王栋</a:t>
            </a:r>
            <a:r>
              <a:rPr lang="en-US" altLang="zh-CN" sz="2000" i="1" u="sng" dirty="0">
                <a:sym typeface="+mn-ea"/>
              </a:rPr>
              <a:t>, </a:t>
            </a:r>
            <a:r>
              <a:rPr lang="zh-CN" altLang="en-US" sz="2000" i="1" u="sng" dirty="0">
                <a:sym typeface="+mn-ea"/>
              </a:rPr>
              <a:t>宋博</a:t>
            </a:r>
            <a:r>
              <a:rPr lang="en-US" altLang="zh-CN" sz="2000" i="1" u="sng" dirty="0">
                <a:sym typeface="+mn-ea"/>
              </a:rPr>
              <a:t>,</a:t>
            </a:r>
            <a:r>
              <a:rPr lang="zh-CN" altLang="en-US" sz="2000" i="1" u="sng" dirty="0">
                <a:sym typeface="+mn-ea"/>
              </a:rPr>
              <a:t>等</a:t>
            </a:r>
            <a:r>
              <a:rPr lang="en-US" altLang="zh-CN" sz="2000" i="1" u="sng" dirty="0">
                <a:sym typeface="+mn-ea"/>
              </a:rPr>
              <a:t>. </a:t>
            </a:r>
            <a:r>
              <a:rPr lang="zh-CN" altLang="en-US" sz="2000" i="1" u="sng" dirty="0">
                <a:sym typeface="+mn-ea"/>
              </a:rPr>
              <a:t>基于非线性赋权</a:t>
            </a:r>
            <a:r>
              <a:rPr lang="en-US" altLang="zh-CN" sz="2000" i="1" u="sng" dirty="0">
                <a:sym typeface="+mn-ea"/>
              </a:rPr>
              <a:t>XGBoost</a:t>
            </a:r>
            <a:r>
              <a:rPr lang="zh-CN" altLang="en-US" sz="2000" i="1" u="sng" dirty="0">
                <a:sym typeface="+mn-ea"/>
              </a:rPr>
              <a:t>算法的航班延误分类预测</a:t>
            </a:r>
            <a:r>
              <a:rPr lang="en-US" altLang="zh-CN" sz="2000" i="1" u="sng" dirty="0">
                <a:sym typeface="+mn-ea"/>
              </a:rPr>
              <a:t>[J]. </a:t>
            </a:r>
            <a:r>
              <a:rPr lang="zh-CN" altLang="en-US" sz="2000" i="1" u="sng" dirty="0">
                <a:sym typeface="+mn-ea"/>
              </a:rPr>
              <a:t>系统仿真学报</a:t>
            </a:r>
            <a:r>
              <a:rPr lang="en-US" altLang="zh-CN" sz="2000" i="1" u="sng" dirty="0">
                <a:sym typeface="+mn-ea"/>
              </a:rPr>
              <a:t>, 2021.</a:t>
            </a:r>
          </a:p>
          <a:p>
            <a:r>
              <a:rPr lang="zh-CN" altLang="en-US" sz="2000" dirty="0"/>
              <a:t>将回归模型转化为分类模型并将数据集重新进行特征工程。</a:t>
            </a:r>
          </a:p>
        </p:txBody>
      </p:sp>
      <p:pic>
        <p:nvPicPr>
          <p:cNvPr id="4" name="图片 3" descr="upload_post_object_v2_401645988"/>
          <p:cNvPicPr>
            <a:picLocks noChangeAspect="1"/>
          </p:cNvPicPr>
          <p:nvPr/>
        </p:nvPicPr>
        <p:blipFill>
          <a:blip r:embed="rId3"/>
          <a:stretch>
            <a:fillRect/>
          </a:stretch>
        </p:blipFill>
        <p:spPr>
          <a:xfrm>
            <a:off x="0" y="1344175"/>
            <a:ext cx="8840158" cy="449366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barn(inVertical)">
                                      <p:cBhvr>
                                        <p:cTn id="7" dur="500"/>
                                        <p:tgtEl>
                                          <p:spTgt spid="30"/>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barn(inVertical)">
                                      <p:cBhvr>
                                        <p:cTn id="1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1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4" name="组合 53"/>
          <p:cNvGrpSpPr/>
          <p:nvPr/>
        </p:nvGrpSpPr>
        <p:grpSpPr>
          <a:xfrm>
            <a:off x="0" y="19623"/>
            <a:ext cx="10115652" cy="853450"/>
            <a:chOff x="47065" y="-18694"/>
            <a:chExt cx="6048935" cy="851733"/>
          </a:xfrm>
        </p:grpSpPr>
        <p:grpSp>
          <p:nvGrpSpPr>
            <p:cNvPr id="56" name="组合 55"/>
            <p:cNvGrpSpPr/>
            <p:nvPr/>
          </p:nvGrpSpPr>
          <p:grpSpPr>
            <a:xfrm>
              <a:off x="47065" y="-18694"/>
              <a:ext cx="2032955" cy="851733"/>
              <a:chOff x="8476618" y="-18985"/>
              <a:chExt cx="3359783" cy="1547550"/>
            </a:xfrm>
            <a:effectLst/>
          </p:grpSpPr>
          <p:sp>
            <p:nvSpPr>
              <p:cNvPr id="58" name="任意多边形: 形状 57"/>
              <p:cNvSpPr/>
              <p:nvPr/>
            </p:nvSpPr>
            <p:spPr>
              <a:xfrm rot="10800000">
                <a:off x="10024397" y="-18337"/>
                <a:ext cx="1812004" cy="1138147"/>
              </a:xfrm>
              <a:custGeom>
                <a:avLst/>
                <a:gdLst>
                  <a:gd name="connsiteX0" fmla="*/ 1812004 w 1812004"/>
                  <a:gd name="connsiteY0" fmla="*/ 1138147 h 1138147"/>
                  <a:gd name="connsiteX1" fmla="*/ 1484679 w 1812004"/>
                  <a:gd name="connsiteY1" fmla="*/ 1138147 h 1138147"/>
                  <a:gd name="connsiteX2" fmla="*/ 906002 w 1812004"/>
                  <a:gd name="connsiteY2" fmla="*/ 411195 h 1138147"/>
                  <a:gd name="connsiteX3" fmla="*/ 327325 w 1812004"/>
                  <a:gd name="connsiteY3" fmla="*/ 1138147 h 1138147"/>
                  <a:gd name="connsiteX4" fmla="*/ 0 w 1812004"/>
                  <a:gd name="connsiteY4" fmla="*/ 1138147 h 1138147"/>
                  <a:gd name="connsiteX5" fmla="*/ 906002 w 1812004"/>
                  <a:gd name="connsiteY5" fmla="*/ 0 h 1138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12004" h="1138147">
                    <a:moveTo>
                      <a:pt x="1812004" y="1138147"/>
                    </a:moveTo>
                    <a:lnTo>
                      <a:pt x="1484679" y="1138147"/>
                    </a:lnTo>
                    <a:lnTo>
                      <a:pt x="906002" y="411195"/>
                    </a:lnTo>
                    <a:lnTo>
                      <a:pt x="327325" y="1138147"/>
                    </a:lnTo>
                    <a:lnTo>
                      <a:pt x="0" y="1138147"/>
                    </a:lnTo>
                    <a:lnTo>
                      <a:pt x="906002" y="0"/>
                    </a:lnTo>
                    <a:close/>
                  </a:path>
                </a:pathLst>
              </a:custGeom>
              <a:solidFill>
                <a:srgbClr val="2A3F7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9" name="任意多边形: 形状 58"/>
              <p:cNvSpPr/>
              <p:nvPr/>
            </p:nvSpPr>
            <p:spPr>
              <a:xfrm rot="10800000">
                <a:off x="8476618" y="-18985"/>
                <a:ext cx="2463801" cy="1547550"/>
              </a:xfrm>
              <a:custGeom>
                <a:avLst/>
                <a:gdLst>
                  <a:gd name="connsiteX0" fmla="*/ 2463801 w 2463801"/>
                  <a:gd name="connsiteY0" fmla="*/ 1547550 h 1547550"/>
                  <a:gd name="connsiteX1" fmla="*/ 2061437 w 2463801"/>
                  <a:gd name="connsiteY1" fmla="*/ 1547550 h 1547550"/>
                  <a:gd name="connsiteX2" fmla="*/ 1231901 w 2463801"/>
                  <a:gd name="connsiteY2" fmla="*/ 505463 h 1547550"/>
                  <a:gd name="connsiteX3" fmla="*/ 402365 w 2463801"/>
                  <a:gd name="connsiteY3" fmla="*/ 1547550 h 1547550"/>
                  <a:gd name="connsiteX4" fmla="*/ 0 w 2463801"/>
                  <a:gd name="connsiteY4" fmla="*/ 1547550 h 1547550"/>
                  <a:gd name="connsiteX5" fmla="*/ 1231901 w 2463801"/>
                  <a:gd name="connsiteY5" fmla="*/ 0 h 1547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63801" h="1547550">
                    <a:moveTo>
                      <a:pt x="2463801" y="1547550"/>
                    </a:moveTo>
                    <a:lnTo>
                      <a:pt x="2061437" y="1547550"/>
                    </a:lnTo>
                    <a:lnTo>
                      <a:pt x="1231901" y="505463"/>
                    </a:lnTo>
                    <a:lnTo>
                      <a:pt x="402365" y="1547550"/>
                    </a:lnTo>
                    <a:lnTo>
                      <a:pt x="0" y="1547550"/>
                    </a:lnTo>
                    <a:lnTo>
                      <a:pt x="1231901" y="0"/>
                    </a:lnTo>
                    <a:close/>
                  </a:path>
                </a:pathLst>
              </a:custGeom>
              <a:solidFill>
                <a:srgbClr val="5577D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
          <p:nvSpPr>
            <p:cNvPr id="57" name="文本框 4"/>
            <p:cNvSpPr txBox="1"/>
            <p:nvPr/>
          </p:nvSpPr>
          <p:spPr>
            <a:xfrm>
              <a:off x="1906604" y="263170"/>
              <a:ext cx="4189396" cy="52092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800" b="1" dirty="0">
                  <a:solidFill>
                    <a:schemeClr val="tx1">
                      <a:lumMod val="65000"/>
                      <a:lumOff val="35000"/>
                    </a:schemeClr>
                  </a:solidFill>
                  <a:latin typeface="阿里巴巴普惠体 2.0 95 ExtraBold" panose="00020600040101010101" pitchFamily="18" charset="-122"/>
                  <a:ea typeface="阿里巴巴普惠体 2.0 95 ExtraBold" panose="00020600040101010101" pitchFamily="18" charset="-122"/>
                  <a:cs typeface="阿里巴巴普惠体 2.0 55 Regular" charset="0"/>
                  <a:sym typeface="+mn-lt"/>
                </a:rPr>
                <a:t>数据模型测试-</a:t>
              </a:r>
              <a:r>
                <a:rPr lang="en-US" altLang="zh-CN" sz="2800" b="1" dirty="0">
                  <a:solidFill>
                    <a:schemeClr val="tx1">
                      <a:lumMod val="65000"/>
                      <a:lumOff val="35000"/>
                    </a:schemeClr>
                  </a:solidFill>
                  <a:latin typeface="阿里巴巴普惠体 2.0 95 ExtraBold" panose="00020600040101010101" pitchFamily="18" charset="-122"/>
                  <a:ea typeface="阿里巴巴普惠体 2.0 95 ExtraBold" panose="00020600040101010101" pitchFamily="18" charset="-122"/>
                  <a:cs typeface="阿里巴巴普惠体 2.0 55 Regular" charset="0"/>
                  <a:sym typeface="+mn-lt"/>
                </a:rPr>
                <a:t>xgboost</a:t>
              </a:r>
              <a:r>
                <a:rPr lang="zh-CN" altLang="en-US" sz="2800" b="1" dirty="0">
                  <a:solidFill>
                    <a:schemeClr val="tx1">
                      <a:lumMod val="65000"/>
                      <a:lumOff val="35000"/>
                    </a:schemeClr>
                  </a:solidFill>
                  <a:latin typeface="阿里巴巴普惠体 2.0 95 ExtraBold" panose="00020600040101010101" pitchFamily="18" charset="-122"/>
                  <a:ea typeface="阿里巴巴普惠体 2.0 95 ExtraBold" panose="00020600040101010101" pitchFamily="18" charset="-122"/>
                  <a:cs typeface="阿里巴巴普惠体 2.0 55 Regular" charset="0"/>
                  <a:sym typeface="+mn-lt"/>
                </a:rPr>
                <a:t>模型航班延误预测</a:t>
              </a:r>
              <a:endParaRPr lang="zh-CN" altLang="en-US" sz="2800" dirty="0">
                <a:solidFill>
                  <a:schemeClr val="tx1">
                    <a:lumMod val="65000"/>
                    <a:lumOff val="35000"/>
                  </a:schemeClr>
                </a:solidFill>
                <a:latin typeface="阿里巴巴普惠体 2.0 95 ExtraBold" panose="00020600040101010101" pitchFamily="18" charset="-122"/>
                <a:ea typeface="阿里巴巴普惠体 2.0 95 ExtraBold" panose="00020600040101010101" pitchFamily="18" charset="-122"/>
                <a:cs typeface="阿里巴巴普惠体 2.0 95 ExtraBold" panose="00020600040101010101" pitchFamily="18" charset="-122"/>
                <a:sym typeface="+mn-lt"/>
              </a:endParaRPr>
            </a:p>
          </p:txBody>
        </p:sp>
      </p:grpSp>
      <p:sp>
        <p:nvSpPr>
          <p:cNvPr id="2" name="文本框 1"/>
          <p:cNvSpPr txBox="1"/>
          <p:nvPr/>
        </p:nvSpPr>
        <p:spPr>
          <a:xfrm>
            <a:off x="9556397" y="1972111"/>
            <a:ext cx="2639292" cy="4395550"/>
          </a:xfrm>
          <a:prstGeom prst="rect">
            <a:avLst/>
          </a:prstGeom>
          <a:noFill/>
        </p:spPr>
        <p:txBody>
          <a:bodyPr wrap="square" rtlCol="0" anchor="t">
            <a:noAutofit/>
          </a:bodyPr>
          <a:lstStyle/>
          <a:p>
            <a:r>
              <a:rPr lang="zh-CN" altLang="en-US" dirty="0">
                <a:solidFill>
                  <a:schemeClr val="tx1"/>
                </a:solidFill>
              </a:rPr>
              <a:t>对模型进行两个阶段的调参，</a:t>
            </a:r>
          </a:p>
          <a:p>
            <a:r>
              <a:rPr lang="zh-CN" altLang="en-US" dirty="0">
                <a:solidFill>
                  <a:schemeClr val="tx1"/>
                </a:solidFill>
              </a:rPr>
              <a:t>第一阶段7次实验确定了学习率为0.5，</a:t>
            </a:r>
          </a:p>
          <a:p>
            <a:r>
              <a:rPr lang="zh-CN" altLang="en-US" dirty="0">
                <a:solidFill>
                  <a:schemeClr val="tx1"/>
                </a:solidFill>
              </a:rPr>
              <a:t>第二阶段30次确定了最大深度为7，最小叶子节点权值为6。</a:t>
            </a:r>
          </a:p>
          <a:p>
            <a:r>
              <a:rPr lang="zh-CN" altLang="en-US" dirty="0">
                <a:solidFill>
                  <a:schemeClr val="tx1"/>
                </a:solidFill>
              </a:rPr>
              <a:t>最后模型准确率从最开始的0.446提升到0.539，F1 score从0.403提升到0.521。</a:t>
            </a:r>
          </a:p>
        </p:txBody>
      </p:sp>
      <p:pic>
        <p:nvPicPr>
          <p:cNvPr id="4" name="图片 3" descr="upload_post_object_v2_703744125"/>
          <p:cNvPicPr>
            <a:picLocks noChangeAspect="1"/>
          </p:cNvPicPr>
          <p:nvPr/>
        </p:nvPicPr>
        <p:blipFill>
          <a:blip r:embed="rId3"/>
          <a:stretch>
            <a:fillRect/>
          </a:stretch>
        </p:blipFill>
        <p:spPr>
          <a:xfrm>
            <a:off x="0" y="961527"/>
            <a:ext cx="9497528" cy="5072543"/>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任意多边形: 形状 70"/>
          <p:cNvSpPr/>
          <p:nvPr/>
        </p:nvSpPr>
        <p:spPr>
          <a:xfrm rot="10800000">
            <a:off x="2664345" y="-5793"/>
            <a:ext cx="6863310" cy="3921164"/>
          </a:xfrm>
          <a:custGeom>
            <a:avLst/>
            <a:gdLst>
              <a:gd name="connsiteX0" fmla="*/ 2463801 w 2463801"/>
              <a:gd name="connsiteY0" fmla="*/ 1547550 h 1547550"/>
              <a:gd name="connsiteX1" fmla="*/ 2061437 w 2463801"/>
              <a:gd name="connsiteY1" fmla="*/ 1547550 h 1547550"/>
              <a:gd name="connsiteX2" fmla="*/ 1231901 w 2463801"/>
              <a:gd name="connsiteY2" fmla="*/ 505463 h 1547550"/>
              <a:gd name="connsiteX3" fmla="*/ 402365 w 2463801"/>
              <a:gd name="connsiteY3" fmla="*/ 1547550 h 1547550"/>
              <a:gd name="connsiteX4" fmla="*/ 0 w 2463801"/>
              <a:gd name="connsiteY4" fmla="*/ 1547550 h 1547550"/>
              <a:gd name="connsiteX5" fmla="*/ 1231901 w 2463801"/>
              <a:gd name="connsiteY5" fmla="*/ 0 h 1547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63801" h="1547550">
                <a:moveTo>
                  <a:pt x="2463801" y="1547550"/>
                </a:moveTo>
                <a:lnTo>
                  <a:pt x="2061437" y="1547550"/>
                </a:lnTo>
                <a:lnTo>
                  <a:pt x="1231901" y="505463"/>
                </a:lnTo>
                <a:lnTo>
                  <a:pt x="402365" y="1547550"/>
                </a:lnTo>
                <a:lnTo>
                  <a:pt x="0" y="1547550"/>
                </a:lnTo>
                <a:lnTo>
                  <a:pt x="1231901" y="0"/>
                </a:lnTo>
                <a:close/>
              </a:path>
            </a:pathLst>
          </a:custGeom>
          <a:solidFill>
            <a:srgbClr val="D9D9D9">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15" name="组合 14"/>
          <p:cNvGrpSpPr/>
          <p:nvPr/>
        </p:nvGrpSpPr>
        <p:grpSpPr>
          <a:xfrm>
            <a:off x="9128246" y="-18337"/>
            <a:ext cx="2708155" cy="1162797"/>
            <a:chOff x="8521700" y="-18337"/>
            <a:chExt cx="3314701" cy="1564706"/>
          </a:xfrm>
        </p:grpSpPr>
        <p:sp>
          <p:nvSpPr>
            <p:cNvPr id="49" name="任意多边形: 形状 48"/>
            <p:cNvSpPr/>
            <p:nvPr/>
          </p:nvSpPr>
          <p:spPr>
            <a:xfrm rot="10800000">
              <a:off x="10024397" y="-18337"/>
              <a:ext cx="1812004" cy="1138147"/>
            </a:xfrm>
            <a:custGeom>
              <a:avLst/>
              <a:gdLst>
                <a:gd name="connsiteX0" fmla="*/ 1812004 w 1812004"/>
                <a:gd name="connsiteY0" fmla="*/ 1138147 h 1138147"/>
                <a:gd name="connsiteX1" fmla="*/ 1484679 w 1812004"/>
                <a:gd name="connsiteY1" fmla="*/ 1138147 h 1138147"/>
                <a:gd name="connsiteX2" fmla="*/ 906002 w 1812004"/>
                <a:gd name="connsiteY2" fmla="*/ 411195 h 1138147"/>
                <a:gd name="connsiteX3" fmla="*/ 327325 w 1812004"/>
                <a:gd name="connsiteY3" fmla="*/ 1138147 h 1138147"/>
                <a:gd name="connsiteX4" fmla="*/ 0 w 1812004"/>
                <a:gd name="connsiteY4" fmla="*/ 1138147 h 1138147"/>
                <a:gd name="connsiteX5" fmla="*/ 906002 w 1812004"/>
                <a:gd name="connsiteY5" fmla="*/ 0 h 1138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12004" h="1138147">
                  <a:moveTo>
                    <a:pt x="1812004" y="1138147"/>
                  </a:moveTo>
                  <a:lnTo>
                    <a:pt x="1484679" y="1138147"/>
                  </a:lnTo>
                  <a:lnTo>
                    <a:pt x="906002" y="411195"/>
                  </a:lnTo>
                  <a:lnTo>
                    <a:pt x="327325" y="1138147"/>
                  </a:lnTo>
                  <a:lnTo>
                    <a:pt x="0" y="1138147"/>
                  </a:lnTo>
                  <a:lnTo>
                    <a:pt x="906002" y="0"/>
                  </a:lnTo>
                  <a:close/>
                </a:path>
              </a:pathLst>
            </a:custGeom>
            <a:solidFill>
              <a:srgbClr val="2A3F7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8" name="任意多边形: 形状 47"/>
            <p:cNvSpPr/>
            <p:nvPr/>
          </p:nvSpPr>
          <p:spPr>
            <a:xfrm rot="10800000">
              <a:off x="8521700" y="-1181"/>
              <a:ext cx="2463801" cy="1547550"/>
            </a:xfrm>
            <a:custGeom>
              <a:avLst/>
              <a:gdLst>
                <a:gd name="connsiteX0" fmla="*/ 2463801 w 2463801"/>
                <a:gd name="connsiteY0" fmla="*/ 1547550 h 1547550"/>
                <a:gd name="connsiteX1" fmla="*/ 2061437 w 2463801"/>
                <a:gd name="connsiteY1" fmla="*/ 1547550 h 1547550"/>
                <a:gd name="connsiteX2" fmla="*/ 1231901 w 2463801"/>
                <a:gd name="connsiteY2" fmla="*/ 505463 h 1547550"/>
                <a:gd name="connsiteX3" fmla="*/ 402365 w 2463801"/>
                <a:gd name="connsiteY3" fmla="*/ 1547550 h 1547550"/>
                <a:gd name="connsiteX4" fmla="*/ 0 w 2463801"/>
                <a:gd name="connsiteY4" fmla="*/ 1547550 h 1547550"/>
                <a:gd name="connsiteX5" fmla="*/ 1231901 w 2463801"/>
                <a:gd name="connsiteY5" fmla="*/ 0 h 1547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63801" h="1547550">
                  <a:moveTo>
                    <a:pt x="2463801" y="1547550"/>
                  </a:moveTo>
                  <a:lnTo>
                    <a:pt x="2061437" y="1547550"/>
                  </a:lnTo>
                  <a:lnTo>
                    <a:pt x="1231901" y="505463"/>
                  </a:lnTo>
                  <a:lnTo>
                    <a:pt x="402365" y="1547550"/>
                  </a:lnTo>
                  <a:lnTo>
                    <a:pt x="0" y="1547550"/>
                  </a:lnTo>
                  <a:lnTo>
                    <a:pt x="1231901" y="0"/>
                  </a:lnTo>
                  <a:close/>
                </a:path>
              </a:pathLst>
            </a:custGeom>
            <a:solidFill>
              <a:srgbClr val="5577D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
        <p:nvSpPr>
          <p:cNvPr id="51" name="任意多边形: 形状 50"/>
          <p:cNvSpPr/>
          <p:nvPr/>
        </p:nvSpPr>
        <p:spPr>
          <a:xfrm>
            <a:off x="169376" y="5131557"/>
            <a:ext cx="2790901" cy="1753007"/>
          </a:xfrm>
          <a:custGeom>
            <a:avLst/>
            <a:gdLst>
              <a:gd name="connsiteX0" fmla="*/ 1395451 w 2790901"/>
              <a:gd name="connsiteY0" fmla="*/ 0 h 1753007"/>
              <a:gd name="connsiteX1" fmla="*/ 2790901 w 2790901"/>
              <a:gd name="connsiteY1" fmla="*/ 1753007 h 1753007"/>
              <a:gd name="connsiteX2" fmla="*/ 2286746 w 2790901"/>
              <a:gd name="connsiteY2" fmla="*/ 1753007 h 1753007"/>
              <a:gd name="connsiteX3" fmla="*/ 1395451 w 2790901"/>
              <a:gd name="connsiteY3" fmla="*/ 633335 h 1753007"/>
              <a:gd name="connsiteX4" fmla="*/ 504155 w 2790901"/>
              <a:gd name="connsiteY4" fmla="*/ 1753007 h 1753007"/>
              <a:gd name="connsiteX5" fmla="*/ 0 w 2790901"/>
              <a:gd name="connsiteY5" fmla="*/ 1753007 h 1753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90901" h="1753007">
                <a:moveTo>
                  <a:pt x="1395451" y="0"/>
                </a:moveTo>
                <a:lnTo>
                  <a:pt x="2790901" y="1753007"/>
                </a:lnTo>
                <a:lnTo>
                  <a:pt x="2286746" y="1753007"/>
                </a:lnTo>
                <a:lnTo>
                  <a:pt x="1395451" y="633335"/>
                </a:lnTo>
                <a:lnTo>
                  <a:pt x="504155" y="1753007"/>
                </a:lnTo>
                <a:lnTo>
                  <a:pt x="0" y="1753007"/>
                </a:lnTo>
                <a:close/>
              </a:path>
            </a:pathLst>
          </a:custGeom>
          <a:solidFill>
            <a:srgbClr val="2A3F7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0" name="任意多边形: 形状 49"/>
          <p:cNvSpPr/>
          <p:nvPr/>
        </p:nvSpPr>
        <p:spPr>
          <a:xfrm>
            <a:off x="1479957" y="4474558"/>
            <a:ext cx="3794818" cy="2383581"/>
          </a:xfrm>
          <a:custGeom>
            <a:avLst/>
            <a:gdLst>
              <a:gd name="connsiteX0" fmla="*/ 1897409 w 3794818"/>
              <a:gd name="connsiteY0" fmla="*/ 0 h 2383581"/>
              <a:gd name="connsiteX1" fmla="*/ 3794818 w 3794818"/>
              <a:gd name="connsiteY1" fmla="*/ 2383581 h 2383581"/>
              <a:gd name="connsiteX2" fmla="*/ 3175084 w 3794818"/>
              <a:gd name="connsiteY2" fmla="*/ 2383581 h 2383581"/>
              <a:gd name="connsiteX3" fmla="*/ 1897409 w 3794818"/>
              <a:gd name="connsiteY3" fmla="*/ 778529 h 2383581"/>
              <a:gd name="connsiteX4" fmla="*/ 619734 w 3794818"/>
              <a:gd name="connsiteY4" fmla="*/ 2383581 h 2383581"/>
              <a:gd name="connsiteX5" fmla="*/ 0 w 3794818"/>
              <a:gd name="connsiteY5" fmla="*/ 2383581 h 2383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94818" h="2383581">
                <a:moveTo>
                  <a:pt x="1897409" y="0"/>
                </a:moveTo>
                <a:lnTo>
                  <a:pt x="3794818" y="2383581"/>
                </a:lnTo>
                <a:lnTo>
                  <a:pt x="3175084" y="2383581"/>
                </a:lnTo>
                <a:lnTo>
                  <a:pt x="1897409" y="778529"/>
                </a:lnTo>
                <a:lnTo>
                  <a:pt x="619734" y="2383581"/>
                </a:lnTo>
                <a:lnTo>
                  <a:pt x="0" y="2383581"/>
                </a:lnTo>
                <a:close/>
              </a:path>
            </a:pathLst>
          </a:custGeom>
          <a:solidFill>
            <a:srgbClr val="5577D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9" name="文本框 28"/>
          <p:cNvSpPr txBox="1"/>
          <p:nvPr/>
        </p:nvSpPr>
        <p:spPr>
          <a:xfrm>
            <a:off x="4795459" y="770257"/>
            <a:ext cx="2601920" cy="1862048"/>
          </a:xfrm>
          <a:prstGeom prst="rect">
            <a:avLst/>
          </a:prstGeom>
          <a:noFill/>
        </p:spPr>
        <p:txBody>
          <a:bodyPr wrap="square">
            <a:spAutoFit/>
          </a:bodyPr>
          <a:lstStyle/>
          <a:p>
            <a:pPr algn="ctr"/>
            <a:r>
              <a:rPr lang="en-US" altLang="zh-CN" sz="11500" b="1" dirty="0">
                <a:solidFill>
                  <a:srgbClr val="5577D1"/>
                </a:solidFill>
              </a:rPr>
              <a:t>03</a:t>
            </a:r>
            <a:endParaRPr lang="zh-CN" altLang="en-US" sz="11500" b="1" dirty="0">
              <a:solidFill>
                <a:srgbClr val="5577D1"/>
              </a:solidFill>
            </a:endParaRPr>
          </a:p>
        </p:txBody>
      </p:sp>
      <p:grpSp>
        <p:nvGrpSpPr>
          <p:cNvPr id="12" name="组合 11"/>
          <p:cNvGrpSpPr/>
          <p:nvPr/>
        </p:nvGrpSpPr>
        <p:grpSpPr>
          <a:xfrm>
            <a:off x="3607635" y="2676728"/>
            <a:ext cx="4976729" cy="707114"/>
            <a:chOff x="846633" y="1951591"/>
            <a:chExt cx="4976729" cy="707114"/>
          </a:xfrm>
        </p:grpSpPr>
        <p:grpSp>
          <p:nvGrpSpPr>
            <p:cNvPr id="4" name="组合 3"/>
            <p:cNvGrpSpPr/>
            <p:nvPr/>
          </p:nvGrpSpPr>
          <p:grpSpPr>
            <a:xfrm>
              <a:off x="846633" y="1951591"/>
              <a:ext cx="4976729" cy="707114"/>
              <a:chOff x="1752599" y="1817778"/>
              <a:chExt cx="8851656" cy="1800789"/>
            </a:xfrm>
          </p:grpSpPr>
          <p:sp>
            <p:nvSpPr>
              <p:cNvPr id="88" name="矩形: 圆角 87"/>
              <p:cNvSpPr/>
              <p:nvPr/>
            </p:nvSpPr>
            <p:spPr>
              <a:xfrm>
                <a:off x="1917453" y="2007345"/>
                <a:ext cx="8686802" cy="1611222"/>
              </a:xfrm>
              <a:prstGeom prst="roundRect">
                <a:avLst>
                  <a:gd name="adj" fmla="val 0"/>
                </a:avLst>
              </a:prstGeom>
              <a:solidFill>
                <a:schemeClr val="bg1"/>
              </a:solidFill>
              <a:ln>
                <a:solidFill>
                  <a:srgbClr val="2A3F74"/>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矩形: 圆角 6"/>
              <p:cNvSpPr/>
              <p:nvPr/>
            </p:nvSpPr>
            <p:spPr>
              <a:xfrm>
                <a:off x="1752599" y="1817778"/>
                <a:ext cx="8686802" cy="1611222"/>
              </a:xfrm>
              <a:prstGeom prst="roundRect">
                <a:avLst>
                  <a:gd name="adj" fmla="val 0"/>
                </a:avLst>
              </a:prstGeom>
              <a:solidFill>
                <a:srgbClr val="5577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文本框 4"/>
            <p:cNvSpPr txBox="1"/>
            <p:nvPr/>
          </p:nvSpPr>
          <p:spPr>
            <a:xfrm>
              <a:off x="1419112" y="2030229"/>
              <a:ext cx="3831772" cy="4616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400" b="1" dirty="0">
                  <a:solidFill>
                    <a:schemeClr val="bg1"/>
                  </a:solidFill>
                  <a:cs typeface="+mn-ea"/>
                  <a:sym typeface="+mn-lt"/>
                </a:rPr>
                <a:t>项目框架</a:t>
              </a:r>
              <a:endParaRPr lang="zh-CN" altLang="en-US" sz="2400" dirty="0">
                <a:solidFill>
                  <a:schemeClr val="bg1"/>
                </a:solidFill>
                <a:latin typeface="阿里巴巴普惠体 2.0 95 ExtraBold" panose="00020600040101010101" pitchFamily="18" charset="-122"/>
                <a:ea typeface="阿里巴巴普惠体 2.0 95 ExtraBold" panose="00020600040101010101" pitchFamily="18" charset="-122"/>
                <a:cs typeface="阿里巴巴普惠体 2.0 95 ExtraBold" panose="00020600040101010101" pitchFamily="18" charset="-122"/>
                <a:sym typeface="+mn-lt"/>
              </a:endParaRPr>
            </a:p>
          </p:txBody>
        </p:sp>
      </p:grpSp>
      <p:sp>
        <p:nvSpPr>
          <p:cNvPr id="72" name="文本框 71"/>
          <p:cNvSpPr txBox="1"/>
          <p:nvPr/>
        </p:nvSpPr>
        <p:spPr>
          <a:xfrm>
            <a:off x="4794622" y="589989"/>
            <a:ext cx="2602756" cy="369332"/>
          </a:xfrm>
          <a:prstGeom prst="rect">
            <a:avLst/>
          </a:prstGeom>
          <a:noFill/>
        </p:spPr>
        <p:txBody>
          <a:bodyPr wrap="square">
            <a:spAutoFit/>
          </a:bodyPr>
          <a:lstStyle/>
          <a:p>
            <a:pPr algn="ctr"/>
            <a:r>
              <a:rPr lang="en-US" altLang="zh-CN" dirty="0">
                <a:solidFill>
                  <a:srgbClr val="A6A6A6"/>
                </a:solidFill>
                <a:latin typeface="思源黑体 CN Light" panose="020B0500000000000000" pitchFamily="34" charset="-122"/>
                <a:ea typeface="思源黑体 CN Light" panose="020B0500000000000000" pitchFamily="34" charset="-122"/>
              </a:rPr>
              <a:t>PART</a:t>
            </a:r>
            <a:endParaRPr lang="zh-CN" altLang="en-US" dirty="0">
              <a:solidFill>
                <a:srgbClr val="A6A6A6"/>
              </a:solidFill>
              <a:latin typeface="思源黑体 CN Light" panose="020B0500000000000000" pitchFamily="34" charset="-122"/>
              <a:ea typeface="思源黑体 CN Light" panose="020B0500000000000000" pitchFamily="34" charset="-122"/>
            </a:endParaRPr>
          </a:p>
        </p:txBody>
      </p:sp>
      <p:grpSp>
        <p:nvGrpSpPr>
          <p:cNvPr id="16" name="组合 15">
            <a:extLst>
              <a:ext uri="{FF2B5EF4-FFF2-40B4-BE49-F238E27FC236}">
                <a16:creationId xmlns:a16="http://schemas.microsoft.com/office/drawing/2014/main" id="{5666AE6C-5A7F-A2B0-2644-90A89A07DCE0}"/>
              </a:ext>
            </a:extLst>
          </p:cNvPr>
          <p:cNvGrpSpPr/>
          <p:nvPr/>
        </p:nvGrpSpPr>
        <p:grpSpPr>
          <a:xfrm>
            <a:off x="6523803" y="3653665"/>
            <a:ext cx="3935747" cy="820893"/>
            <a:chOff x="939320" y="1951591"/>
            <a:chExt cx="4926431" cy="707115"/>
          </a:xfrm>
        </p:grpSpPr>
        <p:grpSp>
          <p:nvGrpSpPr>
            <p:cNvPr id="17" name="组合 16">
              <a:extLst>
                <a:ext uri="{FF2B5EF4-FFF2-40B4-BE49-F238E27FC236}">
                  <a16:creationId xmlns:a16="http://schemas.microsoft.com/office/drawing/2014/main" id="{966E6DB3-746D-BB6B-62F9-84DA5A6A69D8}"/>
                </a:ext>
              </a:extLst>
            </p:cNvPr>
            <p:cNvGrpSpPr/>
            <p:nvPr/>
          </p:nvGrpSpPr>
          <p:grpSpPr>
            <a:xfrm>
              <a:off x="939320" y="1951591"/>
              <a:ext cx="4926431" cy="707115"/>
              <a:chOff x="1917453" y="1817776"/>
              <a:chExt cx="8762196" cy="1800791"/>
            </a:xfrm>
          </p:grpSpPr>
          <p:sp>
            <p:nvSpPr>
              <p:cNvPr id="21" name="矩形: 圆角 20">
                <a:extLst>
                  <a:ext uri="{FF2B5EF4-FFF2-40B4-BE49-F238E27FC236}">
                    <a16:creationId xmlns:a16="http://schemas.microsoft.com/office/drawing/2014/main" id="{A3FE88CC-2AE1-C04F-269B-41F3918D7621}"/>
                  </a:ext>
                </a:extLst>
              </p:cNvPr>
              <p:cNvSpPr/>
              <p:nvPr/>
            </p:nvSpPr>
            <p:spPr>
              <a:xfrm>
                <a:off x="1917453" y="2007345"/>
                <a:ext cx="8686802" cy="1611222"/>
              </a:xfrm>
              <a:prstGeom prst="roundRect">
                <a:avLst>
                  <a:gd name="adj" fmla="val 0"/>
                </a:avLst>
              </a:prstGeom>
              <a:solidFill>
                <a:schemeClr val="bg1"/>
              </a:solidFill>
              <a:ln>
                <a:solidFill>
                  <a:srgbClr val="2A3F74"/>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endParaRPr>
              </a:p>
            </p:txBody>
          </p:sp>
          <p:sp>
            <p:nvSpPr>
              <p:cNvPr id="22" name="矩形: 圆角 21">
                <a:extLst>
                  <a:ext uri="{FF2B5EF4-FFF2-40B4-BE49-F238E27FC236}">
                    <a16:creationId xmlns:a16="http://schemas.microsoft.com/office/drawing/2014/main" id="{9CC5FA2D-C0D5-73D2-0B91-D5FCE858288E}"/>
                  </a:ext>
                </a:extLst>
              </p:cNvPr>
              <p:cNvSpPr/>
              <p:nvPr/>
            </p:nvSpPr>
            <p:spPr>
              <a:xfrm>
                <a:off x="1992847" y="1817776"/>
                <a:ext cx="8686802" cy="1611223"/>
              </a:xfrm>
              <a:prstGeom prst="roundRect">
                <a:avLst>
                  <a:gd name="adj" fmla="val 0"/>
                </a:avLst>
              </a:prstGeom>
              <a:solidFill>
                <a:srgbClr val="5577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grpSp>
          <p:nvGrpSpPr>
            <p:cNvPr id="18" name="组合 17">
              <a:extLst>
                <a:ext uri="{FF2B5EF4-FFF2-40B4-BE49-F238E27FC236}">
                  <a16:creationId xmlns:a16="http://schemas.microsoft.com/office/drawing/2014/main" id="{1BA9D5E7-A234-226D-E805-5F3E5ABA1F42}"/>
                </a:ext>
              </a:extLst>
            </p:cNvPr>
            <p:cNvGrpSpPr/>
            <p:nvPr/>
          </p:nvGrpSpPr>
          <p:grpSpPr>
            <a:xfrm>
              <a:off x="1095828" y="1951591"/>
              <a:ext cx="4727532" cy="503724"/>
              <a:chOff x="1674804" y="1972051"/>
              <a:chExt cx="4727532" cy="503724"/>
            </a:xfrm>
          </p:grpSpPr>
          <p:sp>
            <p:nvSpPr>
              <p:cNvPr id="19" name="文本框 4">
                <a:extLst>
                  <a:ext uri="{FF2B5EF4-FFF2-40B4-BE49-F238E27FC236}">
                    <a16:creationId xmlns:a16="http://schemas.microsoft.com/office/drawing/2014/main" id="{19C8F6F0-CB08-8CD3-49C7-0CBDC4508FFC}"/>
                  </a:ext>
                </a:extLst>
              </p:cNvPr>
              <p:cNvSpPr txBox="1"/>
              <p:nvPr/>
            </p:nvSpPr>
            <p:spPr>
              <a:xfrm>
                <a:off x="3436270" y="2046488"/>
                <a:ext cx="2966066" cy="39767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400" b="1" dirty="0">
                    <a:solidFill>
                      <a:schemeClr val="bg1"/>
                    </a:solidFill>
                    <a:cs typeface="+mn-ea"/>
                    <a:sym typeface="+mn-lt"/>
                  </a:rPr>
                  <a:t>后端框架搭建</a:t>
                </a:r>
                <a:endParaRPr lang="zh-CN" altLang="en-US" sz="2400" dirty="0">
                  <a:solidFill>
                    <a:schemeClr val="bg1"/>
                  </a:solidFill>
                  <a:latin typeface="阿里巴巴普惠体 2.0 95 ExtraBold" panose="00020600040101010101" pitchFamily="18" charset="-122"/>
                  <a:ea typeface="阿里巴巴普惠体 2.0 95 ExtraBold" panose="00020600040101010101" pitchFamily="18" charset="-122"/>
                  <a:cs typeface="阿里巴巴普惠体 2.0 95 ExtraBold" panose="00020600040101010101" pitchFamily="18" charset="-122"/>
                  <a:sym typeface="+mn-lt"/>
                </a:endParaRPr>
              </a:p>
            </p:txBody>
          </p:sp>
          <p:sp>
            <p:nvSpPr>
              <p:cNvPr id="20" name="文本框 4">
                <a:extLst>
                  <a:ext uri="{FF2B5EF4-FFF2-40B4-BE49-F238E27FC236}">
                    <a16:creationId xmlns:a16="http://schemas.microsoft.com/office/drawing/2014/main" id="{F015E39E-E203-AD79-85D7-E2E76D1B760C}"/>
                  </a:ext>
                </a:extLst>
              </p:cNvPr>
              <p:cNvSpPr txBox="1"/>
              <p:nvPr/>
            </p:nvSpPr>
            <p:spPr>
              <a:xfrm>
                <a:off x="1674804" y="1972051"/>
                <a:ext cx="3353550" cy="50372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3200" b="1" dirty="0">
                    <a:solidFill>
                      <a:schemeClr val="bg1"/>
                    </a:solidFill>
                    <a:cs typeface="+mn-ea"/>
                    <a:sym typeface="+mn-lt"/>
                  </a:rPr>
                  <a:t>3.2 /</a:t>
                </a:r>
                <a:endParaRPr lang="zh-CN" altLang="en-US" sz="3200" dirty="0">
                  <a:solidFill>
                    <a:schemeClr val="bg1"/>
                  </a:solidFill>
                  <a:latin typeface="阿里巴巴普惠体 2.0 95 ExtraBold" panose="00020600040101010101" pitchFamily="18" charset="-122"/>
                  <a:ea typeface="阿里巴巴普惠体 2.0 95 ExtraBold" panose="00020600040101010101" pitchFamily="18" charset="-122"/>
                  <a:cs typeface="阿里巴巴普惠体 2.0 95 ExtraBold" panose="00020600040101010101" pitchFamily="18" charset="-122"/>
                  <a:sym typeface="+mn-lt"/>
                </a:endParaRPr>
              </a:p>
            </p:txBody>
          </p:sp>
        </p:grpSp>
      </p:grpSp>
      <p:grpSp>
        <p:nvGrpSpPr>
          <p:cNvPr id="38" name="组合 37">
            <a:extLst>
              <a:ext uri="{FF2B5EF4-FFF2-40B4-BE49-F238E27FC236}">
                <a16:creationId xmlns:a16="http://schemas.microsoft.com/office/drawing/2014/main" id="{2179FDCD-FD37-62A9-23E9-49EC81C46FB6}"/>
              </a:ext>
            </a:extLst>
          </p:cNvPr>
          <p:cNvGrpSpPr/>
          <p:nvPr/>
        </p:nvGrpSpPr>
        <p:grpSpPr>
          <a:xfrm>
            <a:off x="2534547" y="3657667"/>
            <a:ext cx="3514519" cy="1201751"/>
            <a:chOff x="846633" y="1951591"/>
            <a:chExt cx="4976729" cy="976295"/>
          </a:xfrm>
        </p:grpSpPr>
        <p:grpSp>
          <p:nvGrpSpPr>
            <p:cNvPr id="39" name="组合 38">
              <a:extLst>
                <a:ext uri="{FF2B5EF4-FFF2-40B4-BE49-F238E27FC236}">
                  <a16:creationId xmlns:a16="http://schemas.microsoft.com/office/drawing/2014/main" id="{191FA7E1-20E7-7A46-FE45-987758859F5C}"/>
                </a:ext>
              </a:extLst>
            </p:cNvPr>
            <p:cNvGrpSpPr/>
            <p:nvPr/>
          </p:nvGrpSpPr>
          <p:grpSpPr>
            <a:xfrm>
              <a:off x="846633" y="1951591"/>
              <a:ext cx="4976729" cy="707114"/>
              <a:chOff x="1752599" y="1817778"/>
              <a:chExt cx="8851656" cy="1800789"/>
            </a:xfrm>
          </p:grpSpPr>
          <p:sp>
            <p:nvSpPr>
              <p:cNvPr id="43" name="矩形: 圆角 42">
                <a:extLst>
                  <a:ext uri="{FF2B5EF4-FFF2-40B4-BE49-F238E27FC236}">
                    <a16:creationId xmlns:a16="http://schemas.microsoft.com/office/drawing/2014/main" id="{8AF5C9F6-9C89-3322-637D-E166F3FCE7F8}"/>
                  </a:ext>
                </a:extLst>
              </p:cNvPr>
              <p:cNvSpPr/>
              <p:nvPr/>
            </p:nvSpPr>
            <p:spPr>
              <a:xfrm>
                <a:off x="1917453" y="2007345"/>
                <a:ext cx="8686802" cy="1611222"/>
              </a:xfrm>
              <a:prstGeom prst="roundRect">
                <a:avLst>
                  <a:gd name="adj" fmla="val 0"/>
                </a:avLst>
              </a:prstGeom>
              <a:solidFill>
                <a:schemeClr val="bg1"/>
              </a:solidFill>
              <a:ln>
                <a:solidFill>
                  <a:srgbClr val="2A3F74"/>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endParaRPr>
              </a:p>
            </p:txBody>
          </p:sp>
          <p:sp>
            <p:nvSpPr>
              <p:cNvPr id="44" name="矩形: 圆角 43">
                <a:extLst>
                  <a:ext uri="{FF2B5EF4-FFF2-40B4-BE49-F238E27FC236}">
                    <a16:creationId xmlns:a16="http://schemas.microsoft.com/office/drawing/2014/main" id="{16D1C422-3191-633C-35E6-8AB63EC001FE}"/>
                  </a:ext>
                </a:extLst>
              </p:cNvPr>
              <p:cNvSpPr/>
              <p:nvPr/>
            </p:nvSpPr>
            <p:spPr>
              <a:xfrm>
                <a:off x="1752599" y="1817778"/>
                <a:ext cx="8686802" cy="1611222"/>
              </a:xfrm>
              <a:prstGeom prst="roundRect">
                <a:avLst>
                  <a:gd name="adj" fmla="val 0"/>
                </a:avLst>
              </a:prstGeom>
              <a:solidFill>
                <a:srgbClr val="5577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grpSp>
          <p:nvGrpSpPr>
            <p:cNvPr id="40" name="组合 39">
              <a:extLst>
                <a:ext uri="{FF2B5EF4-FFF2-40B4-BE49-F238E27FC236}">
                  <a16:creationId xmlns:a16="http://schemas.microsoft.com/office/drawing/2014/main" id="{6CF92459-8492-034B-06A7-EE9D52DA806D}"/>
                </a:ext>
              </a:extLst>
            </p:cNvPr>
            <p:cNvGrpSpPr/>
            <p:nvPr/>
          </p:nvGrpSpPr>
          <p:grpSpPr>
            <a:xfrm>
              <a:off x="1095828" y="1951591"/>
              <a:ext cx="4675402" cy="976295"/>
              <a:chOff x="1674804" y="1972051"/>
              <a:chExt cx="4675402" cy="976295"/>
            </a:xfrm>
          </p:grpSpPr>
          <p:sp>
            <p:nvSpPr>
              <p:cNvPr id="41" name="文本框 4">
                <a:extLst>
                  <a:ext uri="{FF2B5EF4-FFF2-40B4-BE49-F238E27FC236}">
                    <a16:creationId xmlns:a16="http://schemas.microsoft.com/office/drawing/2014/main" id="{16E27115-3294-74BA-6C94-775F79EA1BBE}"/>
                  </a:ext>
                </a:extLst>
              </p:cNvPr>
              <p:cNvSpPr txBox="1"/>
              <p:nvPr/>
            </p:nvSpPr>
            <p:spPr>
              <a:xfrm>
                <a:off x="3176104" y="2036335"/>
                <a:ext cx="3174102" cy="91201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400" b="1" dirty="0">
                    <a:solidFill>
                      <a:schemeClr val="bg1"/>
                    </a:solidFill>
                    <a:cs typeface="+mn-ea"/>
                    <a:sym typeface="+mn-lt"/>
                  </a:rPr>
                  <a:t>前端框架搭建</a:t>
                </a:r>
                <a:endParaRPr lang="zh-CN" altLang="en-US" sz="2400" dirty="0">
                  <a:solidFill>
                    <a:schemeClr val="bg1"/>
                  </a:solidFill>
                  <a:latin typeface="阿里巴巴普惠体 2.0 95 ExtraBold" panose="00020600040101010101" pitchFamily="18" charset="-122"/>
                  <a:ea typeface="阿里巴巴普惠体 2.0 95 ExtraBold" panose="00020600040101010101" pitchFamily="18" charset="-122"/>
                  <a:cs typeface="阿里巴巴普惠体 2.0 95 ExtraBold" panose="00020600040101010101" pitchFamily="18" charset="-122"/>
                  <a:sym typeface="+mn-lt"/>
                </a:endParaRPr>
              </a:p>
            </p:txBody>
          </p:sp>
          <p:sp>
            <p:nvSpPr>
              <p:cNvPr id="42" name="文本框 4">
                <a:extLst>
                  <a:ext uri="{FF2B5EF4-FFF2-40B4-BE49-F238E27FC236}">
                    <a16:creationId xmlns:a16="http://schemas.microsoft.com/office/drawing/2014/main" id="{9530B4FB-A186-8169-79AA-9241D512DDD2}"/>
                  </a:ext>
                </a:extLst>
              </p:cNvPr>
              <p:cNvSpPr txBox="1"/>
              <p:nvPr/>
            </p:nvSpPr>
            <p:spPr>
              <a:xfrm>
                <a:off x="1674804" y="1972051"/>
                <a:ext cx="1895170" cy="47506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3200" b="1" dirty="0">
                    <a:solidFill>
                      <a:schemeClr val="bg1"/>
                    </a:solidFill>
                    <a:cs typeface="+mn-ea"/>
                    <a:sym typeface="+mn-lt"/>
                  </a:rPr>
                  <a:t>3.1 /</a:t>
                </a:r>
                <a:endParaRPr lang="zh-CN" altLang="en-US" sz="3200" dirty="0">
                  <a:solidFill>
                    <a:schemeClr val="bg1"/>
                  </a:solidFill>
                  <a:latin typeface="阿里巴巴普惠体 2.0 95 ExtraBold" panose="00020600040101010101" pitchFamily="18" charset="-122"/>
                  <a:ea typeface="阿里巴巴普惠体 2.0 95 ExtraBold" panose="00020600040101010101" pitchFamily="18" charset="-122"/>
                  <a:cs typeface="阿里巴巴普惠体 2.0 95 ExtraBold" panose="00020600040101010101" pitchFamily="18" charset="-122"/>
                  <a:sym typeface="+mn-lt"/>
                </a:endParaRPr>
              </a:p>
            </p:txBody>
          </p:sp>
        </p:grpSp>
      </p:grpSp>
    </p:spTree>
    <p:custDataLst>
      <p:tags r:id="rId1"/>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组合 30"/>
          <p:cNvGrpSpPr/>
          <p:nvPr/>
        </p:nvGrpSpPr>
        <p:grpSpPr>
          <a:xfrm>
            <a:off x="74343" y="-18337"/>
            <a:ext cx="6785639" cy="861175"/>
            <a:chOff x="74343" y="-18337"/>
            <a:chExt cx="6785639" cy="861175"/>
          </a:xfrm>
        </p:grpSpPr>
        <p:grpSp>
          <p:nvGrpSpPr>
            <p:cNvPr id="32" name="组合 31"/>
            <p:cNvGrpSpPr/>
            <p:nvPr/>
          </p:nvGrpSpPr>
          <p:grpSpPr>
            <a:xfrm>
              <a:off x="74343" y="-18337"/>
              <a:ext cx="2005677" cy="861175"/>
              <a:chOff x="8521700" y="-18337"/>
              <a:chExt cx="3314701" cy="1564706"/>
            </a:xfrm>
            <a:effectLst/>
          </p:grpSpPr>
          <p:sp>
            <p:nvSpPr>
              <p:cNvPr id="34" name="任意多边形: 形状 33"/>
              <p:cNvSpPr/>
              <p:nvPr/>
            </p:nvSpPr>
            <p:spPr>
              <a:xfrm rot="10800000">
                <a:off x="10024397" y="-18337"/>
                <a:ext cx="1812004" cy="1138147"/>
              </a:xfrm>
              <a:custGeom>
                <a:avLst/>
                <a:gdLst>
                  <a:gd name="connsiteX0" fmla="*/ 1812004 w 1812004"/>
                  <a:gd name="connsiteY0" fmla="*/ 1138147 h 1138147"/>
                  <a:gd name="connsiteX1" fmla="*/ 1484679 w 1812004"/>
                  <a:gd name="connsiteY1" fmla="*/ 1138147 h 1138147"/>
                  <a:gd name="connsiteX2" fmla="*/ 906002 w 1812004"/>
                  <a:gd name="connsiteY2" fmla="*/ 411195 h 1138147"/>
                  <a:gd name="connsiteX3" fmla="*/ 327325 w 1812004"/>
                  <a:gd name="connsiteY3" fmla="*/ 1138147 h 1138147"/>
                  <a:gd name="connsiteX4" fmla="*/ 0 w 1812004"/>
                  <a:gd name="connsiteY4" fmla="*/ 1138147 h 1138147"/>
                  <a:gd name="connsiteX5" fmla="*/ 906002 w 1812004"/>
                  <a:gd name="connsiteY5" fmla="*/ 0 h 1138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12004" h="1138147">
                    <a:moveTo>
                      <a:pt x="1812004" y="1138147"/>
                    </a:moveTo>
                    <a:lnTo>
                      <a:pt x="1484679" y="1138147"/>
                    </a:lnTo>
                    <a:lnTo>
                      <a:pt x="906002" y="411195"/>
                    </a:lnTo>
                    <a:lnTo>
                      <a:pt x="327325" y="1138147"/>
                    </a:lnTo>
                    <a:lnTo>
                      <a:pt x="0" y="1138147"/>
                    </a:lnTo>
                    <a:lnTo>
                      <a:pt x="906002" y="0"/>
                    </a:lnTo>
                    <a:close/>
                  </a:path>
                </a:pathLst>
              </a:custGeom>
              <a:solidFill>
                <a:srgbClr val="2A3F7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5" name="任意多边形: 形状 34"/>
              <p:cNvSpPr/>
              <p:nvPr/>
            </p:nvSpPr>
            <p:spPr>
              <a:xfrm rot="10800000">
                <a:off x="8521700" y="-1181"/>
                <a:ext cx="2463801" cy="1547550"/>
              </a:xfrm>
              <a:custGeom>
                <a:avLst/>
                <a:gdLst>
                  <a:gd name="connsiteX0" fmla="*/ 2463801 w 2463801"/>
                  <a:gd name="connsiteY0" fmla="*/ 1547550 h 1547550"/>
                  <a:gd name="connsiteX1" fmla="*/ 2061437 w 2463801"/>
                  <a:gd name="connsiteY1" fmla="*/ 1547550 h 1547550"/>
                  <a:gd name="connsiteX2" fmla="*/ 1231901 w 2463801"/>
                  <a:gd name="connsiteY2" fmla="*/ 505463 h 1547550"/>
                  <a:gd name="connsiteX3" fmla="*/ 402365 w 2463801"/>
                  <a:gd name="connsiteY3" fmla="*/ 1547550 h 1547550"/>
                  <a:gd name="connsiteX4" fmla="*/ 0 w 2463801"/>
                  <a:gd name="connsiteY4" fmla="*/ 1547550 h 1547550"/>
                  <a:gd name="connsiteX5" fmla="*/ 1231901 w 2463801"/>
                  <a:gd name="connsiteY5" fmla="*/ 0 h 1547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63801" h="1547550">
                    <a:moveTo>
                      <a:pt x="2463801" y="1547550"/>
                    </a:moveTo>
                    <a:lnTo>
                      <a:pt x="2061437" y="1547550"/>
                    </a:lnTo>
                    <a:lnTo>
                      <a:pt x="1231901" y="505463"/>
                    </a:lnTo>
                    <a:lnTo>
                      <a:pt x="402365" y="1547550"/>
                    </a:lnTo>
                    <a:lnTo>
                      <a:pt x="0" y="1547550"/>
                    </a:lnTo>
                    <a:lnTo>
                      <a:pt x="1231901" y="0"/>
                    </a:lnTo>
                    <a:close/>
                  </a:path>
                </a:pathLst>
              </a:custGeom>
              <a:solidFill>
                <a:srgbClr val="5577D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
          <p:nvSpPr>
            <p:cNvPr id="33" name="文本框 4"/>
            <p:cNvSpPr txBox="1"/>
            <p:nvPr/>
          </p:nvSpPr>
          <p:spPr>
            <a:xfrm>
              <a:off x="2080020" y="155361"/>
              <a:ext cx="4779962" cy="52322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800" dirty="0">
                  <a:solidFill>
                    <a:schemeClr val="tx1">
                      <a:lumMod val="65000"/>
                      <a:lumOff val="35000"/>
                    </a:schemeClr>
                  </a:solidFill>
                  <a:latin typeface="阿里巴巴普惠体 2.0 95 ExtraBold" charset="0"/>
                  <a:ea typeface="阿里巴巴普惠体 2.0 95 ExtraBold" charset="0"/>
                  <a:cs typeface="阿里巴巴普惠体 2.0 95 ExtraBold" charset="0"/>
                  <a:sym typeface="+mn-lt"/>
                </a:rPr>
                <a:t>项目框架</a:t>
              </a:r>
              <a:r>
                <a:rPr lang="en-US" altLang="zh-CN" sz="2800" dirty="0">
                  <a:solidFill>
                    <a:schemeClr val="tx1">
                      <a:lumMod val="65000"/>
                      <a:lumOff val="35000"/>
                    </a:schemeClr>
                  </a:solidFill>
                  <a:latin typeface="阿里巴巴普惠体 2.0 95 ExtraBold" charset="0"/>
                  <a:ea typeface="阿里巴巴普惠体 2.0 95 ExtraBold" charset="0"/>
                  <a:cs typeface="阿里巴巴普惠体 2.0 95 ExtraBold" charset="0"/>
                  <a:sym typeface="+mn-lt"/>
                </a:rPr>
                <a:t>-VUE</a:t>
              </a:r>
              <a:r>
                <a:rPr lang="zh-CN" altLang="en-US" sz="2800" dirty="0">
                  <a:solidFill>
                    <a:schemeClr val="tx1">
                      <a:lumMod val="65000"/>
                      <a:lumOff val="35000"/>
                    </a:schemeClr>
                  </a:solidFill>
                  <a:latin typeface="阿里巴巴普惠体 2.0 95 ExtraBold" charset="0"/>
                  <a:ea typeface="阿里巴巴普惠体 2.0 95 ExtraBold" charset="0"/>
                  <a:cs typeface="阿里巴巴普惠体 2.0 95 ExtraBold" charset="0"/>
                  <a:sym typeface="+mn-lt"/>
                </a:rPr>
                <a:t>项目环境搭建</a:t>
              </a:r>
              <a:endParaRPr lang="zh-CN" altLang="en-US" sz="2800" dirty="0">
                <a:solidFill>
                  <a:schemeClr val="tx1">
                    <a:lumMod val="65000"/>
                    <a:lumOff val="35000"/>
                  </a:schemeClr>
                </a:solidFill>
                <a:latin typeface="阿里巴巴普惠体 2.0 95 ExtraBold" panose="00020600040101010101" pitchFamily="18" charset="-122"/>
                <a:ea typeface="阿里巴巴普惠体 2.0 95 ExtraBold" panose="00020600040101010101" pitchFamily="18" charset="-122"/>
                <a:cs typeface="阿里巴巴普惠体 2.0 95 ExtraBold" panose="00020600040101010101" pitchFamily="18" charset="-122"/>
                <a:sym typeface="+mn-lt"/>
              </a:endParaRPr>
            </a:p>
          </p:txBody>
        </p:sp>
      </p:grpSp>
      <p:sp>
        <p:nvSpPr>
          <p:cNvPr id="17" name="文本框 16"/>
          <p:cNvSpPr txBox="1"/>
          <p:nvPr/>
        </p:nvSpPr>
        <p:spPr>
          <a:xfrm>
            <a:off x="7382826" y="1564997"/>
            <a:ext cx="3693885" cy="3291840"/>
          </a:xfrm>
          <a:prstGeom prst="rect">
            <a:avLst/>
          </a:prstGeom>
          <a:noFill/>
        </p:spPr>
        <p:txBody>
          <a:bodyPr wrap="square" rtlCol="0">
            <a:spAutoFit/>
          </a:bodyPr>
          <a:lstStyle/>
          <a:p>
            <a:endParaRPr lang="zh-CN" altLang="en-US" sz="2400" b="1" dirty="0">
              <a:cs typeface="阿里巴巴普惠体 2.0 55 Regular" charset="0"/>
            </a:endParaRPr>
          </a:p>
          <a:p>
            <a:r>
              <a:rPr lang="zh-CN" altLang="en-US" sz="2400" b="1" dirty="0">
                <a:cs typeface="阿里巴巴普惠体 2.0 55 Regular" charset="0"/>
              </a:rPr>
              <a:t>前端搭建</a:t>
            </a:r>
            <a:r>
              <a:rPr lang="en-US" altLang="zh-CN" sz="2400" b="1" dirty="0">
                <a:cs typeface="阿里巴巴普惠体 2.0 55 Regular" charset="0"/>
              </a:rPr>
              <a:t>vue</a:t>
            </a:r>
            <a:r>
              <a:rPr lang="zh-CN" altLang="en-US" sz="2400" b="1" dirty="0">
                <a:cs typeface="阿里巴巴普惠体 2.0 55 Regular" charset="0"/>
              </a:rPr>
              <a:t>框架</a:t>
            </a:r>
          </a:p>
          <a:p>
            <a:endParaRPr lang="zh-CN" altLang="en-US" sz="2400" b="1" dirty="0">
              <a:cs typeface="阿里巴巴普惠体 2.0 55 Regular" charset="0"/>
            </a:endParaRPr>
          </a:p>
          <a:p>
            <a:r>
              <a:rPr lang="en-US" altLang="zh-CN" sz="2400" b="1" dirty="0">
                <a:cs typeface="阿里巴巴普惠体 2.0 55 Regular" charset="0"/>
              </a:rPr>
              <a:t>pycharm</a:t>
            </a:r>
            <a:r>
              <a:rPr lang="zh-CN" altLang="en-US" sz="2400" b="1" dirty="0">
                <a:cs typeface="阿里巴巴普惠体 2.0 55 Regular" charset="0"/>
              </a:rPr>
              <a:t>添加</a:t>
            </a:r>
            <a:r>
              <a:rPr lang="en-US" altLang="zh-CN" sz="2400" b="1" dirty="0">
                <a:cs typeface="阿里巴巴普惠体 2.0 55 Regular" charset="0"/>
              </a:rPr>
              <a:t>vue.js</a:t>
            </a:r>
            <a:endParaRPr lang="zh-CN" altLang="en-US" sz="2400" b="1" dirty="0">
              <a:cs typeface="阿里巴巴普惠体 2.0 55 Regular" charset="0"/>
            </a:endParaRPr>
          </a:p>
          <a:p>
            <a:endParaRPr lang="zh-CN" altLang="en-US" sz="2400" b="1" dirty="0">
              <a:cs typeface="阿里巴巴普惠体 2.0 55 Regular" charset="0"/>
            </a:endParaRPr>
          </a:p>
          <a:p>
            <a:r>
              <a:rPr lang="zh-CN" altLang="en-US" sz="2400" b="1" dirty="0">
                <a:cs typeface="阿里巴巴普惠体 2.0 55 Regular" charset="0"/>
              </a:rPr>
              <a:t>导入</a:t>
            </a:r>
            <a:r>
              <a:rPr lang="en-US" altLang="zh-CN" sz="2400" b="1" dirty="0">
                <a:cs typeface="阿里巴巴普惠体 2.0 55 Regular" charset="0"/>
              </a:rPr>
              <a:t>echarts</a:t>
            </a:r>
            <a:r>
              <a:rPr lang="zh-CN" altLang="en-US" sz="2400" b="1" dirty="0">
                <a:cs typeface="阿里巴巴普惠体 2.0 55 Regular" charset="0"/>
              </a:rPr>
              <a:t>包</a:t>
            </a:r>
          </a:p>
          <a:p>
            <a:endParaRPr lang="zh-CN" altLang="en-US" sz="2400" b="1" dirty="0">
              <a:cs typeface="阿里巴巴普惠体 2.0 55 Regular" charset="0"/>
            </a:endParaRPr>
          </a:p>
          <a:p>
            <a:r>
              <a:rPr lang="zh-CN" altLang="en-US" sz="2400" b="1" dirty="0">
                <a:cs typeface="阿里巴巴普惠体 2.0 55 Regular" charset="0"/>
              </a:rPr>
              <a:t>安装</a:t>
            </a:r>
            <a:r>
              <a:rPr lang="en-US" altLang="zh-CN" sz="2400" b="1" dirty="0">
                <a:cs typeface="阿里巴巴普惠体 2.0 55 Regular" charset="0"/>
              </a:rPr>
              <a:t>less</a:t>
            </a:r>
            <a:r>
              <a:rPr lang="zh-CN" altLang="en-US" sz="2400" b="1" dirty="0">
                <a:cs typeface="阿里巴巴普惠体 2.0 55 Regular" charset="0"/>
              </a:rPr>
              <a:t>-</a:t>
            </a:r>
            <a:r>
              <a:rPr lang="en-US" altLang="zh-CN" sz="2400" b="1" dirty="0">
                <a:cs typeface="阿里巴巴普惠体 2.0 55 Regular" charset="0"/>
              </a:rPr>
              <a:t>loder</a:t>
            </a:r>
            <a:endParaRPr lang="zh-CN" altLang="en-US" sz="2400" b="1" dirty="0">
              <a:cs typeface="阿里巴巴普惠体 2.0 55 Regular" charset="0"/>
            </a:endParaRPr>
          </a:p>
          <a:p>
            <a:endParaRPr lang="en-US" altLang="zh-CN" sz="1600" b="1" dirty="0">
              <a:cs typeface="+mn-ea"/>
              <a:sym typeface="+mn-lt"/>
            </a:endParaRPr>
          </a:p>
        </p:txBody>
      </p:sp>
      <p:sp>
        <p:nvSpPr>
          <p:cNvPr id="12" name="Rounded Rectangle 35"/>
          <p:cNvSpPr/>
          <p:nvPr/>
        </p:nvSpPr>
        <p:spPr>
          <a:xfrm>
            <a:off x="6998618" y="542337"/>
            <a:ext cx="4189396" cy="816719"/>
          </a:xfrm>
          <a:prstGeom prst="roundRect">
            <a:avLst>
              <a:gd name="adj" fmla="val 7712"/>
            </a:avLst>
          </a:prstGeom>
          <a:solidFill>
            <a:srgbClr val="2A3F7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13" name="文本框 12"/>
          <p:cNvSpPr txBox="1"/>
          <p:nvPr/>
        </p:nvSpPr>
        <p:spPr>
          <a:xfrm>
            <a:off x="7448847" y="666861"/>
            <a:ext cx="3852427" cy="521970"/>
          </a:xfrm>
          <a:prstGeom prst="rect">
            <a:avLst/>
          </a:prstGeom>
          <a:noFill/>
        </p:spPr>
        <p:txBody>
          <a:bodyPr wrap="square" rtlCol="0">
            <a:spAutoFit/>
          </a:bodyPr>
          <a:lstStyle/>
          <a:p>
            <a:r>
              <a:rPr lang="en-US" altLang="zh-CN" sz="2800" b="1" dirty="0">
                <a:solidFill>
                  <a:schemeClr val="bg1"/>
                </a:solidFill>
                <a:cs typeface="+mn-ea"/>
                <a:sym typeface="+mn-lt"/>
              </a:rPr>
              <a:t>3.1</a:t>
            </a:r>
            <a:r>
              <a:rPr lang="zh-CN" altLang="en-US" sz="2800" b="1" dirty="0">
                <a:solidFill>
                  <a:schemeClr val="bg1"/>
                </a:solidFill>
                <a:cs typeface="+mn-ea"/>
                <a:sym typeface="+mn-lt"/>
              </a:rPr>
              <a:t>前端框架搭建</a:t>
            </a:r>
          </a:p>
        </p:txBody>
      </p:sp>
      <p:pic>
        <p:nvPicPr>
          <p:cNvPr id="5" name="图片 4" descr="upload_post_object_v2_960955307"/>
          <p:cNvPicPr>
            <a:picLocks noChangeAspect="1"/>
          </p:cNvPicPr>
          <p:nvPr/>
        </p:nvPicPr>
        <p:blipFill>
          <a:blip r:embed="rId4"/>
          <a:stretch>
            <a:fillRect/>
          </a:stretch>
        </p:blipFill>
        <p:spPr>
          <a:xfrm>
            <a:off x="751004" y="991892"/>
            <a:ext cx="5653786" cy="5724636"/>
          </a:xfrm>
          <a:prstGeom prst="rect">
            <a:avLst/>
          </a:prstGeom>
        </p:spPr>
      </p:pic>
    </p:spTree>
    <p:custDataLst>
      <p:tags r:id="rId1"/>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randombar(horizontal)">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barn(inVertical)">
                                      <p:cBhvr>
                                        <p:cTn id="1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ounded Rectangle 35"/>
          <p:cNvSpPr/>
          <p:nvPr/>
        </p:nvSpPr>
        <p:spPr>
          <a:xfrm>
            <a:off x="1060636" y="5547005"/>
            <a:ext cx="3835285" cy="816719"/>
          </a:xfrm>
          <a:prstGeom prst="roundRect">
            <a:avLst>
              <a:gd name="adj" fmla="val 7712"/>
            </a:avLst>
          </a:prstGeom>
          <a:solidFill>
            <a:srgbClr val="2A3F7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cs typeface="+mn-ea"/>
              <a:sym typeface="+mn-lt"/>
            </a:endParaRPr>
          </a:p>
        </p:txBody>
      </p:sp>
      <p:grpSp>
        <p:nvGrpSpPr>
          <p:cNvPr id="31" name="组合 30"/>
          <p:cNvGrpSpPr/>
          <p:nvPr/>
        </p:nvGrpSpPr>
        <p:grpSpPr>
          <a:xfrm>
            <a:off x="74343" y="-18337"/>
            <a:ext cx="6333709" cy="861175"/>
            <a:chOff x="74343" y="-18337"/>
            <a:chExt cx="6333709" cy="861175"/>
          </a:xfrm>
        </p:grpSpPr>
        <p:grpSp>
          <p:nvGrpSpPr>
            <p:cNvPr id="32" name="组合 31"/>
            <p:cNvGrpSpPr/>
            <p:nvPr/>
          </p:nvGrpSpPr>
          <p:grpSpPr>
            <a:xfrm>
              <a:off x="74343" y="-18337"/>
              <a:ext cx="2005677" cy="861175"/>
              <a:chOff x="8521700" y="-18337"/>
              <a:chExt cx="3314701" cy="1564706"/>
            </a:xfrm>
            <a:effectLst/>
          </p:grpSpPr>
          <p:sp>
            <p:nvSpPr>
              <p:cNvPr id="34" name="任意多边形: 形状 33"/>
              <p:cNvSpPr/>
              <p:nvPr/>
            </p:nvSpPr>
            <p:spPr>
              <a:xfrm rot="10800000">
                <a:off x="10024397" y="-18337"/>
                <a:ext cx="1812004" cy="1138147"/>
              </a:xfrm>
              <a:custGeom>
                <a:avLst/>
                <a:gdLst>
                  <a:gd name="connsiteX0" fmla="*/ 1812004 w 1812004"/>
                  <a:gd name="connsiteY0" fmla="*/ 1138147 h 1138147"/>
                  <a:gd name="connsiteX1" fmla="*/ 1484679 w 1812004"/>
                  <a:gd name="connsiteY1" fmla="*/ 1138147 h 1138147"/>
                  <a:gd name="connsiteX2" fmla="*/ 906002 w 1812004"/>
                  <a:gd name="connsiteY2" fmla="*/ 411195 h 1138147"/>
                  <a:gd name="connsiteX3" fmla="*/ 327325 w 1812004"/>
                  <a:gd name="connsiteY3" fmla="*/ 1138147 h 1138147"/>
                  <a:gd name="connsiteX4" fmla="*/ 0 w 1812004"/>
                  <a:gd name="connsiteY4" fmla="*/ 1138147 h 1138147"/>
                  <a:gd name="connsiteX5" fmla="*/ 906002 w 1812004"/>
                  <a:gd name="connsiteY5" fmla="*/ 0 h 1138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12004" h="1138147">
                    <a:moveTo>
                      <a:pt x="1812004" y="1138147"/>
                    </a:moveTo>
                    <a:lnTo>
                      <a:pt x="1484679" y="1138147"/>
                    </a:lnTo>
                    <a:lnTo>
                      <a:pt x="906002" y="411195"/>
                    </a:lnTo>
                    <a:lnTo>
                      <a:pt x="327325" y="1138147"/>
                    </a:lnTo>
                    <a:lnTo>
                      <a:pt x="0" y="1138147"/>
                    </a:lnTo>
                    <a:lnTo>
                      <a:pt x="906002" y="0"/>
                    </a:lnTo>
                    <a:close/>
                  </a:path>
                </a:pathLst>
              </a:custGeom>
              <a:solidFill>
                <a:srgbClr val="2A3F7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5" name="任意多边形: 形状 34"/>
              <p:cNvSpPr/>
              <p:nvPr/>
            </p:nvSpPr>
            <p:spPr>
              <a:xfrm rot="10800000">
                <a:off x="8521700" y="-1181"/>
                <a:ext cx="2463801" cy="1547550"/>
              </a:xfrm>
              <a:custGeom>
                <a:avLst/>
                <a:gdLst>
                  <a:gd name="connsiteX0" fmla="*/ 2463801 w 2463801"/>
                  <a:gd name="connsiteY0" fmla="*/ 1547550 h 1547550"/>
                  <a:gd name="connsiteX1" fmla="*/ 2061437 w 2463801"/>
                  <a:gd name="connsiteY1" fmla="*/ 1547550 h 1547550"/>
                  <a:gd name="connsiteX2" fmla="*/ 1231901 w 2463801"/>
                  <a:gd name="connsiteY2" fmla="*/ 505463 h 1547550"/>
                  <a:gd name="connsiteX3" fmla="*/ 402365 w 2463801"/>
                  <a:gd name="connsiteY3" fmla="*/ 1547550 h 1547550"/>
                  <a:gd name="connsiteX4" fmla="*/ 0 w 2463801"/>
                  <a:gd name="connsiteY4" fmla="*/ 1547550 h 1547550"/>
                  <a:gd name="connsiteX5" fmla="*/ 1231901 w 2463801"/>
                  <a:gd name="connsiteY5" fmla="*/ 0 h 1547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63801" h="1547550">
                    <a:moveTo>
                      <a:pt x="2463801" y="1547550"/>
                    </a:moveTo>
                    <a:lnTo>
                      <a:pt x="2061437" y="1547550"/>
                    </a:lnTo>
                    <a:lnTo>
                      <a:pt x="1231901" y="505463"/>
                    </a:lnTo>
                    <a:lnTo>
                      <a:pt x="402365" y="1547550"/>
                    </a:lnTo>
                    <a:lnTo>
                      <a:pt x="0" y="1547550"/>
                    </a:lnTo>
                    <a:lnTo>
                      <a:pt x="1231901" y="0"/>
                    </a:lnTo>
                    <a:close/>
                  </a:path>
                </a:pathLst>
              </a:custGeom>
              <a:solidFill>
                <a:srgbClr val="5577D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
          <p:nvSpPr>
            <p:cNvPr id="33" name="文本框 4"/>
            <p:cNvSpPr txBox="1"/>
            <p:nvPr/>
          </p:nvSpPr>
          <p:spPr>
            <a:xfrm>
              <a:off x="2218656" y="165867"/>
              <a:ext cx="4189396" cy="52197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800" dirty="0">
                  <a:solidFill>
                    <a:schemeClr val="tx1">
                      <a:lumMod val="65000"/>
                      <a:lumOff val="35000"/>
                    </a:schemeClr>
                  </a:solidFill>
                  <a:latin typeface="阿里巴巴普惠体 2.0 95 ExtraBold" charset="0"/>
                  <a:ea typeface="阿里巴巴普惠体 2.0 95 ExtraBold" charset="0"/>
                  <a:cs typeface="阿里巴巴普惠体 2.0 95 ExtraBold" charset="0"/>
                  <a:sym typeface="+mn-lt"/>
                </a:rPr>
                <a:t>Flask</a:t>
              </a:r>
              <a:r>
                <a:rPr lang="zh-CN" altLang="en-US" sz="2800" dirty="0">
                  <a:solidFill>
                    <a:schemeClr val="tx1">
                      <a:lumMod val="65000"/>
                      <a:lumOff val="35000"/>
                    </a:schemeClr>
                  </a:solidFill>
                  <a:latin typeface="阿里巴巴普惠体 2.0 95 ExtraBold" charset="0"/>
                  <a:ea typeface="阿里巴巴普惠体 2.0 95 ExtraBold" charset="0"/>
                  <a:cs typeface="阿里巴巴普惠体 2.0 95 ExtraBold" charset="0"/>
                  <a:sym typeface="+mn-lt"/>
                </a:rPr>
                <a:t>项目环境搭建</a:t>
              </a:r>
              <a:endParaRPr lang="zh-CN" altLang="en-US" sz="2800" dirty="0">
                <a:solidFill>
                  <a:schemeClr val="tx1">
                    <a:lumMod val="65000"/>
                    <a:lumOff val="35000"/>
                  </a:schemeClr>
                </a:solidFill>
                <a:latin typeface="阿里巴巴普惠体 2.0 95 ExtraBold" panose="00020600040101010101" pitchFamily="18" charset="-122"/>
                <a:ea typeface="阿里巴巴普惠体 2.0 95 ExtraBold" panose="00020600040101010101" pitchFamily="18" charset="-122"/>
                <a:cs typeface="阿里巴巴普惠体 2.0 95 ExtraBold" panose="00020600040101010101" pitchFamily="18" charset="-122"/>
                <a:sym typeface="+mn-lt"/>
              </a:endParaRPr>
            </a:p>
          </p:txBody>
        </p:sp>
      </p:grpSp>
      <p:sp>
        <p:nvSpPr>
          <p:cNvPr id="40" name="文本框 39"/>
          <p:cNvSpPr txBox="1"/>
          <p:nvPr/>
        </p:nvSpPr>
        <p:spPr>
          <a:xfrm>
            <a:off x="1475138" y="5693300"/>
            <a:ext cx="2913702" cy="950915"/>
          </a:xfrm>
          <a:prstGeom prst="rect">
            <a:avLst/>
          </a:prstGeom>
          <a:noFill/>
        </p:spPr>
        <p:txBody>
          <a:bodyPr wrap="square" rtlCol="0">
            <a:noAutofit/>
          </a:bodyPr>
          <a:lstStyle/>
          <a:p>
            <a:r>
              <a:rPr lang="en-US" altLang="zh-CN" sz="2800" b="1" dirty="0">
                <a:solidFill>
                  <a:schemeClr val="bg1"/>
                </a:solidFill>
                <a:cs typeface="+mn-ea"/>
                <a:sym typeface="+mn-lt"/>
              </a:rPr>
              <a:t>3.2</a:t>
            </a:r>
            <a:r>
              <a:rPr lang="zh-CN" altLang="en-US" sz="2800" b="1" dirty="0">
                <a:solidFill>
                  <a:schemeClr val="bg1"/>
                </a:solidFill>
                <a:cs typeface="+mn-ea"/>
                <a:sym typeface="+mn-lt"/>
              </a:rPr>
              <a:t>后端框架搭建</a:t>
            </a:r>
          </a:p>
        </p:txBody>
      </p:sp>
      <p:sp>
        <p:nvSpPr>
          <p:cNvPr id="24" name="文本框 23"/>
          <p:cNvSpPr txBox="1"/>
          <p:nvPr/>
        </p:nvSpPr>
        <p:spPr>
          <a:xfrm>
            <a:off x="5584782" y="1024197"/>
            <a:ext cx="6110796" cy="4892675"/>
          </a:xfrm>
          <a:prstGeom prst="rect">
            <a:avLst/>
          </a:prstGeom>
          <a:noFill/>
        </p:spPr>
        <p:txBody>
          <a:bodyPr wrap="square">
            <a:spAutoFit/>
          </a:bodyPr>
          <a:lstStyle/>
          <a:p>
            <a:r>
              <a:rPr lang="zh-CN" altLang="en-US" sz="2400" b="1" dirty="0">
                <a:latin typeface="Arial" panose="020B0604020202020204" pitchFamily="34" charset="0"/>
                <a:ea typeface="Arial" panose="020B0604020202020204" pitchFamily="34" charset="0"/>
                <a:cs typeface="阿里巴巴普惠体 2.0 55 Regular" charset="0"/>
                <a:sym typeface="+mn-ea"/>
              </a:rPr>
              <a:t>后端搭建</a:t>
            </a:r>
            <a:r>
              <a:rPr lang="en-US" altLang="zh-CN" sz="2400" b="1" dirty="0">
                <a:latin typeface="Arial" panose="020B0604020202020204" pitchFamily="34" charset="0"/>
                <a:ea typeface="Arial" panose="020B0604020202020204" pitchFamily="34" charset="0"/>
                <a:cs typeface="阿里巴巴普惠体 2.0 55 Regular" charset="0"/>
                <a:sym typeface="+mn-ea"/>
              </a:rPr>
              <a:t>flask</a:t>
            </a:r>
            <a:r>
              <a:rPr lang="zh-CN" altLang="en-US" sz="2400" b="1" dirty="0">
                <a:latin typeface="Arial" panose="020B0604020202020204" pitchFamily="34" charset="0"/>
                <a:ea typeface="Arial" panose="020B0604020202020204" pitchFamily="34" charset="0"/>
                <a:cs typeface="阿里巴巴普惠体 2.0 55 Regular" charset="0"/>
                <a:sym typeface="+mn-ea"/>
              </a:rPr>
              <a:t>框架</a:t>
            </a:r>
          </a:p>
          <a:p>
            <a:endParaRPr lang="zh-CN" altLang="en-US" sz="2400" b="1" dirty="0">
              <a:cs typeface="阿里巴巴普惠体 2.0 55 Regular" charset="0"/>
              <a:sym typeface="+mn-ea"/>
            </a:endParaRPr>
          </a:p>
          <a:p>
            <a:r>
              <a:rPr lang="zh-CN" altLang="en-US" sz="2400" b="1" dirty="0">
                <a:ea typeface="Arial" panose="020B0604020202020204" pitchFamily="34" charset="0"/>
                <a:cs typeface="阿里巴巴普惠体 2.0 55 Regular" charset="0"/>
                <a:sym typeface="+mn-ea"/>
              </a:rPr>
              <a:t>导入相关第三方库</a:t>
            </a:r>
          </a:p>
          <a:p>
            <a:endParaRPr lang="zh-CN" altLang="en-US" sz="2400" b="1" dirty="0">
              <a:ea typeface="Arial" panose="020B0604020202020204" pitchFamily="34" charset="0"/>
              <a:cs typeface="阿里巴巴普惠体 2.0 55 Regular" charset="0"/>
              <a:sym typeface="+mn-ea"/>
            </a:endParaRPr>
          </a:p>
          <a:p>
            <a:endParaRPr lang="zh-CN" altLang="en-US" sz="2400" b="1" dirty="0">
              <a:ea typeface="Arial" panose="020B0604020202020204" pitchFamily="34" charset="0"/>
              <a:cs typeface="阿里巴巴普惠体 2.0 55 Regular" charset="0"/>
              <a:sym typeface="+mn-ea"/>
            </a:endParaRPr>
          </a:p>
          <a:p>
            <a:endParaRPr lang="zh-CN" altLang="en-US" sz="2400" b="1" dirty="0">
              <a:ea typeface="Arial" panose="020B0604020202020204" pitchFamily="34" charset="0"/>
              <a:cs typeface="阿里巴巴普惠体 2.0 55 Regular" charset="0"/>
              <a:sym typeface="+mn-ea"/>
            </a:endParaRPr>
          </a:p>
          <a:p>
            <a:endParaRPr lang="zh-CN" altLang="en-US" sz="2400" b="1" dirty="0">
              <a:ea typeface="Arial" panose="020B0604020202020204" pitchFamily="34" charset="0"/>
              <a:cs typeface="阿里巴巴普惠体 2.0 55 Regular" charset="0"/>
              <a:sym typeface="+mn-ea"/>
            </a:endParaRPr>
          </a:p>
          <a:p>
            <a:endParaRPr lang="zh-CN" altLang="en-US" sz="2400" b="1" dirty="0">
              <a:cs typeface="阿里巴巴普惠体 2.0 55 Regular" charset="0"/>
              <a:sym typeface="+mn-ea"/>
            </a:endParaRPr>
          </a:p>
          <a:p>
            <a:endParaRPr lang="zh-CN" altLang="en-US" sz="2400" b="1" dirty="0">
              <a:cs typeface="阿里巴巴普惠体 2.0 55 Regular" charset="0"/>
              <a:sym typeface="+mn-ea"/>
            </a:endParaRPr>
          </a:p>
          <a:p>
            <a:r>
              <a:rPr lang="zh-CN" altLang="en-US" sz="2400" b="1" dirty="0">
                <a:cs typeface="阿里巴巴普惠体 2.0 55 Regular" charset="0"/>
                <a:sym typeface="+mn-ea"/>
              </a:rPr>
              <a:t>使用</a:t>
            </a:r>
            <a:r>
              <a:rPr lang="en-US" altLang="zh-CN" sz="2400" b="1" dirty="0">
                <a:cs typeface="阿里巴巴普惠体 2.0 55 Regular" charset="0"/>
                <a:sym typeface="+mn-ea"/>
              </a:rPr>
              <a:t>SQLALchemy</a:t>
            </a:r>
            <a:r>
              <a:rPr lang="zh-CN" altLang="en-US" sz="2400" b="1" dirty="0">
                <a:cs typeface="阿里巴巴普惠体 2.0 55 Regular" charset="0"/>
                <a:sym typeface="+mn-ea"/>
              </a:rPr>
              <a:t>库实现</a:t>
            </a:r>
            <a:r>
              <a:rPr lang="en-US" altLang="zh-CN" sz="2400" b="1" dirty="0">
                <a:cs typeface="阿里巴巴普惠体 2.0 55 Regular" charset="0"/>
                <a:sym typeface="+mn-ea"/>
              </a:rPr>
              <a:t>SQL</a:t>
            </a:r>
            <a:r>
              <a:rPr lang="zh-CN" altLang="en-US" sz="2400" b="1" dirty="0">
                <a:cs typeface="阿里巴巴普惠体 2.0 55 Regular" charset="0"/>
                <a:sym typeface="+mn-ea"/>
              </a:rPr>
              <a:t>语言对数据库的增删改查</a:t>
            </a:r>
          </a:p>
          <a:p>
            <a:endParaRPr lang="en-US" altLang="zh-CN" sz="2400" b="1" dirty="0">
              <a:latin typeface="PingFang SC"/>
            </a:endParaRPr>
          </a:p>
          <a:p>
            <a:endParaRPr lang="en-US" altLang="zh-CN" sz="2400" b="1" dirty="0">
              <a:latin typeface="PingFang SC"/>
            </a:endParaRPr>
          </a:p>
        </p:txBody>
      </p:sp>
      <p:pic>
        <p:nvPicPr>
          <p:cNvPr id="3" name="图片 2"/>
          <p:cNvPicPr>
            <a:picLocks noChangeAspect="1"/>
          </p:cNvPicPr>
          <p:nvPr/>
        </p:nvPicPr>
        <p:blipFill>
          <a:blip r:embed="rId4">
            <a:extLst>
              <a:ext uri="{28A0092B-C50C-407E-A947-70E740481C1C}">
                <a14:useLocalDpi xmlns:a14="http://schemas.microsoft.com/office/drawing/2010/main" val="0"/>
              </a:ext>
            </a:extLst>
          </a:blip>
          <a:srcRect t="31544" b="40"/>
          <a:stretch>
            <a:fillRect/>
          </a:stretch>
        </p:blipFill>
        <p:spPr>
          <a:xfrm>
            <a:off x="1304461" y="1024062"/>
            <a:ext cx="3340394" cy="4108441"/>
          </a:xfrm>
          <a:prstGeom prst="rect">
            <a:avLst/>
          </a:prstGeom>
        </p:spPr>
      </p:pic>
      <p:pic>
        <p:nvPicPr>
          <p:cNvPr id="2" name="图片 1" descr="upload_post_object_v2_924250511"/>
          <p:cNvPicPr>
            <a:picLocks noChangeAspect="1"/>
          </p:cNvPicPr>
          <p:nvPr/>
        </p:nvPicPr>
        <p:blipFill>
          <a:blip r:embed="rId5"/>
          <a:stretch>
            <a:fillRect/>
          </a:stretch>
        </p:blipFill>
        <p:spPr>
          <a:xfrm>
            <a:off x="5583579" y="2389479"/>
            <a:ext cx="4693620" cy="1645815"/>
          </a:xfrm>
          <a:prstGeom prst="rect">
            <a:avLst/>
          </a:prstGeom>
        </p:spPr>
      </p:pic>
    </p:spTree>
    <p:custDataLst>
      <p:tags r:id="rId1"/>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任意多边形: 形状 70"/>
          <p:cNvSpPr/>
          <p:nvPr/>
        </p:nvSpPr>
        <p:spPr>
          <a:xfrm rot="10800000">
            <a:off x="2664345" y="-5793"/>
            <a:ext cx="6863310" cy="3921164"/>
          </a:xfrm>
          <a:custGeom>
            <a:avLst/>
            <a:gdLst>
              <a:gd name="connsiteX0" fmla="*/ 2463801 w 2463801"/>
              <a:gd name="connsiteY0" fmla="*/ 1547550 h 1547550"/>
              <a:gd name="connsiteX1" fmla="*/ 2061437 w 2463801"/>
              <a:gd name="connsiteY1" fmla="*/ 1547550 h 1547550"/>
              <a:gd name="connsiteX2" fmla="*/ 1231901 w 2463801"/>
              <a:gd name="connsiteY2" fmla="*/ 505463 h 1547550"/>
              <a:gd name="connsiteX3" fmla="*/ 402365 w 2463801"/>
              <a:gd name="connsiteY3" fmla="*/ 1547550 h 1547550"/>
              <a:gd name="connsiteX4" fmla="*/ 0 w 2463801"/>
              <a:gd name="connsiteY4" fmla="*/ 1547550 h 1547550"/>
              <a:gd name="connsiteX5" fmla="*/ 1231901 w 2463801"/>
              <a:gd name="connsiteY5" fmla="*/ 0 h 1547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63801" h="1547550">
                <a:moveTo>
                  <a:pt x="2463801" y="1547550"/>
                </a:moveTo>
                <a:lnTo>
                  <a:pt x="2061437" y="1547550"/>
                </a:lnTo>
                <a:lnTo>
                  <a:pt x="1231901" y="505463"/>
                </a:lnTo>
                <a:lnTo>
                  <a:pt x="402365" y="1547550"/>
                </a:lnTo>
                <a:lnTo>
                  <a:pt x="0" y="1547550"/>
                </a:lnTo>
                <a:lnTo>
                  <a:pt x="1231901" y="0"/>
                </a:lnTo>
                <a:close/>
              </a:path>
            </a:pathLst>
          </a:custGeom>
          <a:solidFill>
            <a:srgbClr val="D9D9D9">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15" name="组合 14"/>
          <p:cNvGrpSpPr/>
          <p:nvPr/>
        </p:nvGrpSpPr>
        <p:grpSpPr>
          <a:xfrm>
            <a:off x="9128246" y="-18337"/>
            <a:ext cx="2708155" cy="1162797"/>
            <a:chOff x="8521700" y="-18337"/>
            <a:chExt cx="3314701" cy="1564706"/>
          </a:xfrm>
        </p:grpSpPr>
        <p:sp>
          <p:nvSpPr>
            <p:cNvPr id="49" name="任意多边形: 形状 48"/>
            <p:cNvSpPr/>
            <p:nvPr/>
          </p:nvSpPr>
          <p:spPr>
            <a:xfrm rot="10800000">
              <a:off x="10024397" y="-18337"/>
              <a:ext cx="1812004" cy="1138147"/>
            </a:xfrm>
            <a:custGeom>
              <a:avLst/>
              <a:gdLst>
                <a:gd name="connsiteX0" fmla="*/ 1812004 w 1812004"/>
                <a:gd name="connsiteY0" fmla="*/ 1138147 h 1138147"/>
                <a:gd name="connsiteX1" fmla="*/ 1484679 w 1812004"/>
                <a:gd name="connsiteY1" fmla="*/ 1138147 h 1138147"/>
                <a:gd name="connsiteX2" fmla="*/ 906002 w 1812004"/>
                <a:gd name="connsiteY2" fmla="*/ 411195 h 1138147"/>
                <a:gd name="connsiteX3" fmla="*/ 327325 w 1812004"/>
                <a:gd name="connsiteY3" fmla="*/ 1138147 h 1138147"/>
                <a:gd name="connsiteX4" fmla="*/ 0 w 1812004"/>
                <a:gd name="connsiteY4" fmla="*/ 1138147 h 1138147"/>
                <a:gd name="connsiteX5" fmla="*/ 906002 w 1812004"/>
                <a:gd name="connsiteY5" fmla="*/ 0 h 1138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12004" h="1138147">
                  <a:moveTo>
                    <a:pt x="1812004" y="1138147"/>
                  </a:moveTo>
                  <a:lnTo>
                    <a:pt x="1484679" y="1138147"/>
                  </a:lnTo>
                  <a:lnTo>
                    <a:pt x="906002" y="411195"/>
                  </a:lnTo>
                  <a:lnTo>
                    <a:pt x="327325" y="1138147"/>
                  </a:lnTo>
                  <a:lnTo>
                    <a:pt x="0" y="1138147"/>
                  </a:lnTo>
                  <a:lnTo>
                    <a:pt x="906002" y="0"/>
                  </a:lnTo>
                  <a:close/>
                </a:path>
              </a:pathLst>
            </a:custGeom>
            <a:solidFill>
              <a:srgbClr val="2A3F7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8" name="任意多边形: 形状 47"/>
            <p:cNvSpPr/>
            <p:nvPr/>
          </p:nvSpPr>
          <p:spPr>
            <a:xfrm rot="10800000">
              <a:off x="8521700" y="-1181"/>
              <a:ext cx="2463801" cy="1547550"/>
            </a:xfrm>
            <a:custGeom>
              <a:avLst/>
              <a:gdLst>
                <a:gd name="connsiteX0" fmla="*/ 2463801 w 2463801"/>
                <a:gd name="connsiteY0" fmla="*/ 1547550 h 1547550"/>
                <a:gd name="connsiteX1" fmla="*/ 2061437 w 2463801"/>
                <a:gd name="connsiteY1" fmla="*/ 1547550 h 1547550"/>
                <a:gd name="connsiteX2" fmla="*/ 1231901 w 2463801"/>
                <a:gd name="connsiteY2" fmla="*/ 505463 h 1547550"/>
                <a:gd name="connsiteX3" fmla="*/ 402365 w 2463801"/>
                <a:gd name="connsiteY3" fmla="*/ 1547550 h 1547550"/>
                <a:gd name="connsiteX4" fmla="*/ 0 w 2463801"/>
                <a:gd name="connsiteY4" fmla="*/ 1547550 h 1547550"/>
                <a:gd name="connsiteX5" fmla="*/ 1231901 w 2463801"/>
                <a:gd name="connsiteY5" fmla="*/ 0 h 1547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63801" h="1547550">
                  <a:moveTo>
                    <a:pt x="2463801" y="1547550"/>
                  </a:moveTo>
                  <a:lnTo>
                    <a:pt x="2061437" y="1547550"/>
                  </a:lnTo>
                  <a:lnTo>
                    <a:pt x="1231901" y="505463"/>
                  </a:lnTo>
                  <a:lnTo>
                    <a:pt x="402365" y="1547550"/>
                  </a:lnTo>
                  <a:lnTo>
                    <a:pt x="0" y="1547550"/>
                  </a:lnTo>
                  <a:lnTo>
                    <a:pt x="1231901" y="0"/>
                  </a:lnTo>
                  <a:close/>
                </a:path>
              </a:pathLst>
            </a:custGeom>
            <a:solidFill>
              <a:srgbClr val="5577D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
        <p:nvSpPr>
          <p:cNvPr id="51" name="任意多边形: 形状 50"/>
          <p:cNvSpPr/>
          <p:nvPr/>
        </p:nvSpPr>
        <p:spPr>
          <a:xfrm>
            <a:off x="169376" y="5131557"/>
            <a:ext cx="2790901" cy="1753007"/>
          </a:xfrm>
          <a:custGeom>
            <a:avLst/>
            <a:gdLst>
              <a:gd name="connsiteX0" fmla="*/ 1395451 w 2790901"/>
              <a:gd name="connsiteY0" fmla="*/ 0 h 1753007"/>
              <a:gd name="connsiteX1" fmla="*/ 2790901 w 2790901"/>
              <a:gd name="connsiteY1" fmla="*/ 1753007 h 1753007"/>
              <a:gd name="connsiteX2" fmla="*/ 2286746 w 2790901"/>
              <a:gd name="connsiteY2" fmla="*/ 1753007 h 1753007"/>
              <a:gd name="connsiteX3" fmla="*/ 1395451 w 2790901"/>
              <a:gd name="connsiteY3" fmla="*/ 633335 h 1753007"/>
              <a:gd name="connsiteX4" fmla="*/ 504155 w 2790901"/>
              <a:gd name="connsiteY4" fmla="*/ 1753007 h 1753007"/>
              <a:gd name="connsiteX5" fmla="*/ 0 w 2790901"/>
              <a:gd name="connsiteY5" fmla="*/ 1753007 h 1753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90901" h="1753007">
                <a:moveTo>
                  <a:pt x="1395451" y="0"/>
                </a:moveTo>
                <a:lnTo>
                  <a:pt x="2790901" y="1753007"/>
                </a:lnTo>
                <a:lnTo>
                  <a:pt x="2286746" y="1753007"/>
                </a:lnTo>
                <a:lnTo>
                  <a:pt x="1395451" y="633335"/>
                </a:lnTo>
                <a:lnTo>
                  <a:pt x="504155" y="1753007"/>
                </a:lnTo>
                <a:lnTo>
                  <a:pt x="0" y="1753007"/>
                </a:lnTo>
                <a:close/>
              </a:path>
            </a:pathLst>
          </a:custGeom>
          <a:solidFill>
            <a:srgbClr val="2A3F7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0" name="任意多边形: 形状 49"/>
          <p:cNvSpPr/>
          <p:nvPr/>
        </p:nvSpPr>
        <p:spPr>
          <a:xfrm>
            <a:off x="1479957" y="4474558"/>
            <a:ext cx="3794818" cy="2383581"/>
          </a:xfrm>
          <a:custGeom>
            <a:avLst/>
            <a:gdLst>
              <a:gd name="connsiteX0" fmla="*/ 1897409 w 3794818"/>
              <a:gd name="connsiteY0" fmla="*/ 0 h 2383581"/>
              <a:gd name="connsiteX1" fmla="*/ 3794818 w 3794818"/>
              <a:gd name="connsiteY1" fmla="*/ 2383581 h 2383581"/>
              <a:gd name="connsiteX2" fmla="*/ 3175084 w 3794818"/>
              <a:gd name="connsiteY2" fmla="*/ 2383581 h 2383581"/>
              <a:gd name="connsiteX3" fmla="*/ 1897409 w 3794818"/>
              <a:gd name="connsiteY3" fmla="*/ 778529 h 2383581"/>
              <a:gd name="connsiteX4" fmla="*/ 619734 w 3794818"/>
              <a:gd name="connsiteY4" fmla="*/ 2383581 h 2383581"/>
              <a:gd name="connsiteX5" fmla="*/ 0 w 3794818"/>
              <a:gd name="connsiteY5" fmla="*/ 2383581 h 2383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94818" h="2383581">
                <a:moveTo>
                  <a:pt x="1897409" y="0"/>
                </a:moveTo>
                <a:lnTo>
                  <a:pt x="3794818" y="2383581"/>
                </a:lnTo>
                <a:lnTo>
                  <a:pt x="3175084" y="2383581"/>
                </a:lnTo>
                <a:lnTo>
                  <a:pt x="1897409" y="778529"/>
                </a:lnTo>
                <a:lnTo>
                  <a:pt x="619734" y="2383581"/>
                </a:lnTo>
                <a:lnTo>
                  <a:pt x="0" y="2383581"/>
                </a:lnTo>
                <a:close/>
              </a:path>
            </a:pathLst>
          </a:custGeom>
          <a:solidFill>
            <a:srgbClr val="5577D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9" name="文本框 28"/>
          <p:cNvSpPr txBox="1"/>
          <p:nvPr/>
        </p:nvSpPr>
        <p:spPr>
          <a:xfrm>
            <a:off x="4795459" y="770257"/>
            <a:ext cx="2601920" cy="1862048"/>
          </a:xfrm>
          <a:prstGeom prst="rect">
            <a:avLst/>
          </a:prstGeom>
          <a:noFill/>
        </p:spPr>
        <p:txBody>
          <a:bodyPr wrap="square">
            <a:spAutoFit/>
          </a:bodyPr>
          <a:lstStyle/>
          <a:p>
            <a:pPr algn="ctr"/>
            <a:r>
              <a:rPr lang="en-US" altLang="zh-CN" sz="11500" b="1" dirty="0">
                <a:solidFill>
                  <a:srgbClr val="5577D1"/>
                </a:solidFill>
              </a:rPr>
              <a:t>04</a:t>
            </a:r>
            <a:endParaRPr lang="zh-CN" altLang="en-US" sz="11500" b="1" dirty="0">
              <a:solidFill>
                <a:srgbClr val="5577D1"/>
              </a:solidFill>
            </a:endParaRPr>
          </a:p>
        </p:txBody>
      </p:sp>
      <p:grpSp>
        <p:nvGrpSpPr>
          <p:cNvPr id="12" name="组合 11"/>
          <p:cNvGrpSpPr/>
          <p:nvPr/>
        </p:nvGrpSpPr>
        <p:grpSpPr>
          <a:xfrm>
            <a:off x="3607635" y="2676728"/>
            <a:ext cx="4976729" cy="707114"/>
            <a:chOff x="846633" y="1951591"/>
            <a:chExt cx="4976729" cy="707114"/>
          </a:xfrm>
        </p:grpSpPr>
        <p:grpSp>
          <p:nvGrpSpPr>
            <p:cNvPr id="4" name="组合 3"/>
            <p:cNvGrpSpPr/>
            <p:nvPr/>
          </p:nvGrpSpPr>
          <p:grpSpPr>
            <a:xfrm>
              <a:off x="846633" y="1951591"/>
              <a:ext cx="4976729" cy="707114"/>
              <a:chOff x="1752599" y="1817778"/>
              <a:chExt cx="8851656" cy="1800789"/>
            </a:xfrm>
          </p:grpSpPr>
          <p:sp>
            <p:nvSpPr>
              <p:cNvPr id="88" name="矩形: 圆角 87"/>
              <p:cNvSpPr/>
              <p:nvPr/>
            </p:nvSpPr>
            <p:spPr>
              <a:xfrm>
                <a:off x="1917453" y="2007345"/>
                <a:ext cx="8686802" cy="1611222"/>
              </a:xfrm>
              <a:prstGeom prst="roundRect">
                <a:avLst>
                  <a:gd name="adj" fmla="val 0"/>
                </a:avLst>
              </a:prstGeom>
              <a:solidFill>
                <a:schemeClr val="bg1"/>
              </a:solidFill>
              <a:ln>
                <a:solidFill>
                  <a:srgbClr val="2A3F74"/>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矩形: 圆角 6"/>
              <p:cNvSpPr/>
              <p:nvPr/>
            </p:nvSpPr>
            <p:spPr>
              <a:xfrm>
                <a:off x="1752599" y="1817778"/>
                <a:ext cx="8686802" cy="1611222"/>
              </a:xfrm>
              <a:prstGeom prst="roundRect">
                <a:avLst>
                  <a:gd name="adj" fmla="val 0"/>
                </a:avLst>
              </a:prstGeom>
              <a:solidFill>
                <a:srgbClr val="5577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文本框 4"/>
            <p:cNvSpPr txBox="1"/>
            <p:nvPr/>
          </p:nvSpPr>
          <p:spPr>
            <a:xfrm>
              <a:off x="1419112" y="2030229"/>
              <a:ext cx="3831772" cy="4616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400" b="1" dirty="0">
                  <a:solidFill>
                    <a:schemeClr val="bg1"/>
                  </a:solidFill>
                  <a:latin typeface="阿里巴巴普惠体 2.0 95 ExtraBold" panose="00020600040101010101" pitchFamily="18" charset="-122"/>
                  <a:ea typeface="阿里巴巴普惠体 2.0 95 ExtraBold" panose="00020600040101010101" pitchFamily="18" charset="-122"/>
                  <a:cs typeface="+mn-ea"/>
                  <a:sym typeface="+mn-lt"/>
                </a:rPr>
                <a:t>各个模块的对接工程</a:t>
              </a:r>
              <a:endParaRPr lang="zh-CN" altLang="en-US" sz="2400" dirty="0">
                <a:solidFill>
                  <a:schemeClr val="bg1"/>
                </a:solidFill>
                <a:latin typeface="阿里巴巴普惠体 2.0 95 ExtraBold" panose="00020600040101010101" pitchFamily="18" charset="-122"/>
                <a:ea typeface="阿里巴巴普惠体 2.0 95 ExtraBold" panose="00020600040101010101" pitchFamily="18" charset="-122"/>
                <a:cs typeface="阿里巴巴普惠体 2.0 95 ExtraBold" panose="00020600040101010101" pitchFamily="18" charset="-122"/>
                <a:sym typeface="+mn-lt"/>
              </a:endParaRPr>
            </a:p>
          </p:txBody>
        </p:sp>
      </p:grpSp>
      <p:sp>
        <p:nvSpPr>
          <p:cNvPr id="72" name="文本框 71"/>
          <p:cNvSpPr txBox="1"/>
          <p:nvPr/>
        </p:nvSpPr>
        <p:spPr>
          <a:xfrm>
            <a:off x="4794622" y="589989"/>
            <a:ext cx="2602756" cy="369332"/>
          </a:xfrm>
          <a:prstGeom prst="rect">
            <a:avLst/>
          </a:prstGeom>
          <a:noFill/>
        </p:spPr>
        <p:txBody>
          <a:bodyPr wrap="square">
            <a:spAutoFit/>
          </a:bodyPr>
          <a:lstStyle/>
          <a:p>
            <a:pPr algn="ctr"/>
            <a:r>
              <a:rPr lang="en-US" altLang="zh-CN" dirty="0">
                <a:solidFill>
                  <a:srgbClr val="A6A6A6"/>
                </a:solidFill>
                <a:latin typeface="思源黑体 CN Light" panose="020B0500000000000000" pitchFamily="34" charset="-122"/>
                <a:ea typeface="思源黑体 CN Light" panose="020B0500000000000000" pitchFamily="34" charset="-122"/>
              </a:rPr>
              <a:t>PART</a:t>
            </a:r>
            <a:endParaRPr lang="zh-CN" altLang="en-US" dirty="0">
              <a:solidFill>
                <a:srgbClr val="A6A6A6"/>
              </a:solidFill>
              <a:latin typeface="思源黑体 CN Light" panose="020B0500000000000000" pitchFamily="34" charset="-122"/>
              <a:ea typeface="思源黑体 CN Light" panose="020B0500000000000000" pitchFamily="34" charset="-122"/>
            </a:endParaRPr>
          </a:p>
        </p:txBody>
      </p:sp>
    </p:spTree>
    <p:custDataLst>
      <p:tags r:id="rId1"/>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任意多边形: 形状 70"/>
          <p:cNvSpPr/>
          <p:nvPr/>
        </p:nvSpPr>
        <p:spPr>
          <a:xfrm rot="10800000">
            <a:off x="2554980" y="-7895"/>
            <a:ext cx="6863310" cy="3921164"/>
          </a:xfrm>
          <a:custGeom>
            <a:avLst/>
            <a:gdLst>
              <a:gd name="connsiteX0" fmla="*/ 2463801 w 2463801"/>
              <a:gd name="connsiteY0" fmla="*/ 1547550 h 1547550"/>
              <a:gd name="connsiteX1" fmla="*/ 2061437 w 2463801"/>
              <a:gd name="connsiteY1" fmla="*/ 1547550 h 1547550"/>
              <a:gd name="connsiteX2" fmla="*/ 1231901 w 2463801"/>
              <a:gd name="connsiteY2" fmla="*/ 505463 h 1547550"/>
              <a:gd name="connsiteX3" fmla="*/ 402365 w 2463801"/>
              <a:gd name="connsiteY3" fmla="*/ 1547550 h 1547550"/>
              <a:gd name="connsiteX4" fmla="*/ 0 w 2463801"/>
              <a:gd name="connsiteY4" fmla="*/ 1547550 h 1547550"/>
              <a:gd name="connsiteX5" fmla="*/ 1231901 w 2463801"/>
              <a:gd name="connsiteY5" fmla="*/ 0 h 1547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63801" h="1547550">
                <a:moveTo>
                  <a:pt x="2463801" y="1547550"/>
                </a:moveTo>
                <a:lnTo>
                  <a:pt x="2061437" y="1547550"/>
                </a:lnTo>
                <a:lnTo>
                  <a:pt x="1231901" y="505463"/>
                </a:lnTo>
                <a:lnTo>
                  <a:pt x="402365" y="1547550"/>
                </a:lnTo>
                <a:lnTo>
                  <a:pt x="0" y="1547550"/>
                </a:lnTo>
                <a:lnTo>
                  <a:pt x="1231901" y="0"/>
                </a:lnTo>
                <a:close/>
              </a:path>
            </a:pathLst>
          </a:custGeom>
          <a:solidFill>
            <a:srgbClr val="D9D9D9">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15" name="组合 14"/>
          <p:cNvGrpSpPr/>
          <p:nvPr/>
        </p:nvGrpSpPr>
        <p:grpSpPr>
          <a:xfrm>
            <a:off x="9527656" y="-21049"/>
            <a:ext cx="2620026" cy="1150049"/>
            <a:chOff x="9010566" y="-21986"/>
            <a:chExt cx="3206834" cy="1547552"/>
          </a:xfrm>
        </p:grpSpPr>
        <p:sp>
          <p:nvSpPr>
            <p:cNvPr id="49" name="任意多边形: 形状 48"/>
            <p:cNvSpPr/>
            <p:nvPr/>
          </p:nvSpPr>
          <p:spPr>
            <a:xfrm rot="10800000">
              <a:off x="9010566" y="-21986"/>
              <a:ext cx="1812002" cy="1138148"/>
            </a:xfrm>
            <a:custGeom>
              <a:avLst/>
              <a:gdLst>
                <a:gd name="connsiteX0" fmla="*/ 1812004 w 1812004"/>
                <a:gd name="connsiteY0" fmla="*/ 1138147 h 1138147"/>
                <a:gd name="connsiteX1" fmla="*/ 1484679 w 1812004"/>
                <a:gd name="connsiteY1" fmla="*/ 1138147 h 1138147"/>
                <a:gd name="connsiteX2" fmla="*/ 906002 w 1812004"/>
                <a:gd name="connsiteY2" fmla="*/ 411195 h 1138147"/>
                <a:gd name="connsiteX3" fmla="*/ 327325 w 1812004"/>
                <a:gd name="connsiteY3" fmla="*/ 1138147 h 1138147"/>
                <a:gd name="connsiteX4" fmla="*/ 0 w 1812004"/>
                <a:gd name="connsiteY4" fmla="*/ 1138147 h 1138147"/>
                <a:gd name="connsiteX5" fmla="*/ 906002 w 1812004"/>
                <a:gd name="connsiteY5" fmla="*/ 0 h 1138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12004" h="1138147">
                  <a:moveTo>
                    <a:pt x="1812004" y="1138147"/>
                  </a:moveTo>
                  <a:lnTo>
                    <a:pt x="1484679" y="1138147"/>
                  </a:lnTo>
                  <a:lnTo>
                    <a:pt x="906002" y="411195"/>
                  </a:lnTo>
                  <a:lnTo>
                    <a:pt x="327325" y="1138147"/>
                  </a:lnTo>
                  <a:lnTo>
                    <a:pt x="0" y="1138147"/>
                  </a:lnTo>
                  <a:lnTo>
                    <a:pt x="906002" y="0"/>
                  </a:lnTo>
                  <a:close/>
                </a:path>
              </a:pathLst>
            </a:custGeom>
            <a:solidFill>
              <a:srgbClr val="2A3F7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8" name="任意多边形: 形状 47"/>
            <p:cNvSpPr/>
            <p:nvPr/>
          </p:nvSpPr>
          <p:spPr>
            <a:xfrm rot="10800000">
              <a:off x="9753599" y="-21985"/>
              <a:ext cx="2463801" cy="1547551"/>
            </a:xfrm>
            <a:custGeom>
              <a:avLst/>
              <a:gdLst>
                <a:gd name="connsiteX0" fmla="*/ 2463801 w 2463801"/>
                <a:gd name="connsiteY0" fmla="*/ 1547550 h 1547550"/>
                <a:gd name="connsiteX1" fmla="*/ 2061437 w 2463801"/>
                <a:gd name="connsiteY1" fmla="*/ 1547550 h 1547550"/>
                <a:gd name="connsiteX2" fmla="*/ 1231901 w 2463801"/>
                <a:gd name="connsiteY2" fmla="*/ 505463 h 1547550"/>
                <a:gd name="connsiteX3" fmla="*/ 402365 w 2463801"/>
                <a:gd name="connsiteY3" fmla="*/ 1547550 h 1547550"/>
                <a:gd name="connsiteX4" fmla="*/ 0 w 2463801"/>
                <a:gd name="connsiteY4" fmla="*/ 1547550 h 1547550"/>
                <a:gd name="connsiteX5" fmla="*/ 1231901 w 2463801"/>
                <a:gd name="connsiteY5" fmla="*/ 0 h 1547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63801" h="1547550">
                  <a:moveTo>
                    <a:pt x="2463801" y="1547550"/>
                  </a:moveTo>
                  <a:lnTo>
                    <a:pt x="2061437" y="1547550"/>
                  </a:lnTo>
                  <a:lnTo>
                    <a:pt x="1231901" y="505463"/>
                  </a:lnTo>
                  <a:lnTo>
                    <a:pt x="402365" y="1547550"/>
                  </a:lnTo>
                  <a:lnTo>
                    <a:pt x="0" y="1547550"/>
                  </a:lnTo>
                  <a:lnTo>
                    <a:pt x="1231901" y="0"/>
                  </a:lnTo>
                  <a:close/>
                </a:path>
              </a:pathLst>
            </a:custGeom>
            <a:solidFill>
              <a:srgbClr val="5577D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
        <p:nvSpPr>
          <p:cNvPr id="51" name="任意多边形: 形状 50"/>
          <p:cNvSpPr/>
          <p:nvPr/>
        </p:nvSpPr>
        <p:spPr>
          <a:xfrm>
            <a:off x="0" y="5127244"/>
            <a:ext cx="2790901" cy="1753007"/>
          </a:xfrm>
          <a:custGeom>
            <a:avLst/>
            <a:gdLst>
              <a:gd name="connsiteX0" fmla="*/ 1395451 w 2790901"/>
              <a:gd name="connsiteY0" fmla="*/ 0 h 1753007"/>
              <a:gd name="connsiteX1" fmla="*/ 2790901 w 2790901"/>
              <a:gd name="connsiteY1" fmla="*/ 1753007 h 1753007"/>
              <a:gd name="connsiteX2" fmla="*/ 2286746 w 2790901"/>
              <a:gd name="connsiteY2" fmla="*/ 1753007 h 1753007"/>
              <a:gd name="connsiteX3" fmla="*/ 1395451 w 2790901"/>
              <a:gd name="connsiteY3" fmla="*/ 633335 h 1753007"/>
              <a:gd name="connsiteX4" fmla="*/ 504155 w 2790901"/>
              <a:gd name="connsiteY4" fmla="*/ 1753007 h 1753007"/>
              <a:gd name="connsiteX5" fmla="*/ 0 w 2790901"/>
              <a:gd name="connsiteY5" fmla="*/ 1753007 h 1753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90901" h="1753007">
                <a:moveTo>
                  <a:pt x="1395451" y="0"/>
                </a:moveTo>
                <a:lnTo>
                  <a:pt x="2790901" y="1753007"/>
                </a:lnTo>
                <a:lnTo>
                  <a:pt x="2286746" y="1753007"/>
                </a:lnTo>
                <a:lnTo>
                  <a:pt x="1395451" y="633335"/>
                </a:lnTo>
                <a:lnTo>
                  <a:pt x="504155" y="1753007"/>
                </a:lnTo>
                <a:lnTo>
                  <a:pt x="0" y="1753007"/>
                </a:lnTo>
                <a:close/>
              </a:path>
            </a:pathLst>
          </a:custGeom>
          <a:solidFill>
            <a:srgbClr val="2A3F7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0" name="任意多边形: 形状 49"/>
          <p:cNvSpPr/>
          <p:nvPr/>
        </p:nvSpPr>
        <p:spPr>
          <a:xfrm>
            <a:off x="1113722" y="4496670"/>
            <a:ext cx="3794818" cy="2383581"/>
          </a:xfrm>
          <a:custGeom>
            <a:avLst/>
            <a:gdLst>
              <a:gd name="connsiteX0" fmla="*/ 1897409 w 3794818"/>
              <a:gd name="connsiteY0" fmla="*/ 0 h 2383581"/>
              <a:gd name="connsiteX1" fmla="*/ 3794818 w 3794818"/>
              <a:gd name="connsiteY1" fmla="*/ 2383581 h 2383581"/>
              <a:gd name="connsiteX2" fmla="*/ 3175084 w 3794818"/>
              <a:gd name="connsiteY2" fmla="*/ 2383581 h 2383581"/>
              <a:gd name="connsiteX3" fmla="*/ 1897409 w 3794818"/>
              <a:gd name="connsiteY3" fmla="*/ 778529 h 2383581"/>
              <a:gd name="connsiteX4" fmla="*/ 619734 w 3794818"/>
              <a:gd name="connsiteY4" fmla="*/ 2383581 h 2383581"/>
              <a:gd name="connsiteX5" fmla="*/ 0 w 3794818"/>
              <a:gd name="connsiteY5" fmla="*/ 2383581 h 2383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94818" h="2383581">
                <a:moveTo>
                  <a:pt x="1897409" y="0"/>
                </a:moveTo>
                <a:lnTo>
                  <a:pt x="3794818" y="2383581"/>
                </a:lnTo>
                <a:lnTo>
                  <a:pt x="3175084" y="2383581"/>
                </a:lnTo>
                <a:lnTo>
                  <a:pt x="1897409" y="778529"/>
                </a:lnTo>
                <a:lnTo>
                  <a:pt x="619734" y="2383581"/>
                </a:lnTo>
                <a:lnTo>
                  <a:pt x="0" y="2383581"/>
                </a:lnTo>
                <a:close/>
              </a:path>
            </a:pathLst>
          </a:custGeom>
          <a:solidFill>
            <a:srgbClr val="5577D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9" name="文本框 28"/>
          <p:cNvSpPr txBox="1"/>
          <p:nvPr/>
        </p:nvSpPr>
        <p:spPr>
          <a:xfrm>
            <a:off x="3772154" y="99862"/>
            <a:ext cx="4428962" cy="923330"/>
          </a:xfrm>
          <a:prstGeom prst="rect">
            <a:avLst/>
          </a:prstGeom>
          <a:noFill/>
        </p:spPr>
        <p:txBody>
          <a:bodyPr wrap="square">
            <a:spAutoFit/>
          </a:bodyPr>
          <a:lstStyle/>
          <a:p>
            <a:pPr algn="ctr"/>
            <a:r>
              <a:rPr lang="zh-CN" altLang="en-US" sz="5400" b="1" dirty="0">
                <a:solidFill>
                  <a:srgbClr val="5577D1"/>
                </a:solidFill>
              </a:rPr>
              <a:t>目录</a:t>
            </a:r>
          </a:p>
        </p:txBody>
      </p:sp>
      <p:grpSp>
        <p:nvGrpSpPr>
          <p:cNvPr id="16" name="组合 15">
            <a:extLst>
              <a:ext uri="{FF2B5EF4-FFF2-40B4-BE49-F238E27FC236}">
                <a16:creationId xmlns:a16="http://schemas.microsoft.com/office/drawing/2014/main" id="{AC95DF11-337A-2BD5-85D9-AF94ADCA2E12}"/>
              </a:ext>
            </a:extLst>
          </p:cNvPr>
          <p:cNvGrpSpPr/>
          <p:nvPr/>
        </p:nvGrpSpPr>
        <p:grpSpPr>
          <a:xfrm>
            <a:off x="736905" y="1476060"/>
            <a:ext cx="4976729" cy="707114"/>
            <a:chOff x="846633" y="1951591"/>
            <a:chExt cx="4976729" cy="707114"/>
          </a:xfrm>
        </p:grpSpPr>
        <p:grpSp>
          <p:nvGrpSpPr>
            <p:cNvPr id="17" name="组合 16">
              <a:extLst>
                <a:ext uri="{FF2B5EF4-FFF2-40B4-BE49-F238E27FC236}">
                  <a16:creationId xmlns:a16="http://schemas.microsoft.com/office/drawing/2014/main" id="{E8C5627D-B34F-347B-39EF-F8175FCD318D}"/>
                </a:ext>
              </a:extLst>
            </p:cNvPr>
            <p:cNvGrpSpPr/>
            <p:nvPr/>
          </p:nvGrpSpPr>
          <p:grpSpPr>
            <a:xfrm>
              <a:off x="846633" y="1951591"/>
              <a:ext cx="4976729" cy="707114"/>
              <a:chOff x="1752599" y="1817778"/>
              <a:chExt cx="8851656" cy="1800789"/>
            </a:xfrm>
          </p:grpSpPr>
          <p:sp>
            <p:nvSpPr>
              <p:cNvPr id="21" name="矩形: 圆角 20">
                <a:extLst>
                  <a:ext uri="{FF2B5EF4-FFF2-40B4-BE49-F238E27FC236}">
                    <a16:creationId xmlns:a16="http://schemas.microsoft.com/office/drawing/2014/main" id="{9E65ED72-CBDC-C06A-DAEC-4265D6EC931C}"/>
                  </a:ext>
                </a:extLst>
              </p:cNvPr>
              <p:cNvSpPr/>
              <p:nvPr/>
            </p:nvSpPr>
            <p:spPr>
              <a:xfrm>
                <a:off x="1917453" y="2007345"/>
                <a:ext cx="8686802" cy="1611222"/>
              </a:xfrm>
              <a:prstGeom prst="roundRect">
                <a:avLst>
                  <a:gd name="adj" fmla="val 0"/>
                </a:avLst>
              </a:prstGeom>
              <a:solidFill>
                <a:schemeClr val="bg1"/>
              </a:solidFill>
              <a:ln>
                <a:solidFill>
                  <a:srgbClr val="2A3F74"/>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矩形: 圆角 21">
                <a:extLst>
                  <a:ext uri="{FF2B5EF4-FFF2-40B4-BE49-F238E27FC236}">
                    <a16:creationId xmlns:a16="http://schemas.microsoft.com/office/drawing/2014/main" id="{52BA5293-3A66-20DF-5227-3BE4F9973EC7}"/>
                  </a:ext>
                </a:extLst>
              </p:cNvPr>
              <p:cNvSpPr/>
              <p:nvPr/>
            </p:nvSpPr>
            <p:spPr>
              <a:xfrm>
                <a:off x="1752599" y="1817778"/>
                <a:ext cx="8686802" cy="1611222"/>
              </a:xfrm>
              <a:prstGeom prst="roundRect">
                <a:avLst>
                  <a:gd name="adj" fmla="val 0"/>
                </a:avLst>
              </a:prstGeom>
              <a:solidFill>
                <a:srgbClr val="5577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18" name="组合 17">
              <a:extLst>
                <a:ext uri="{FF2B5EF4-FFF2-40B4-BE49-F238E27FC236}">
                  <a16:creationId xmlns:a16="http://schemas.microsoft.com/office/drawing/2014/main" id="{B17C2770-F957-5AC1-627D-9308898F6BAE}"/>
                </a:ext>
              </a:extLst>
            </p:cNvPr>
            <p:cNvGrpSpPr/>
            <p:nvPr/>
          </p:nvGrpSpPr>
          <p:grpSpPr>
            <a:xfrm>
              <a:off x="1095828" y="1951591"/>
              <a:ext cx="4148558" cy="584775"/>
              <a:chOff x="1674804" y="1972051"/>
              <a:chExt cx="4148558" cy="584775"/>
            </a:xfrm>
          </p:grpSpPr>
          <p:sp>
            <p:nvSpPr>
              <p:cNvPr id="19" name="文本框 4">
                <a:extLst>
                  <a:ext uri="{FF2B5EF4-FFF2-40B4-BE49-F238E27FC236}">
                    <a16:creationId xmlns:a16="http://schemas.microsoft.com/office/drawing/2014/main" id="{29A7B822-AB92-4EB2-0061-F1DC370B305F}"/>
                  </a:ext>
                </a:extLst>
              </p:cNvPr>
              <p:cNvSpPr txBox="1"/>
              <p:nvPr/>
            </p:nvSpPr>
            <p:spPr>
              <a:xfrm>
                <a:off x="2649260" y="1998587"/>
                <a:ext cx="3174102" cy="4616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400" b="1" dirty="0">
                    <a:solidFill>
                      <a:schemeClr val="bg1"/>
                    </a:solidFill>
                    <a:latin typeface="阿里巴巴普惠体 2.0 95 ExtraBold" panose="00020600040101010101" pitchFamily="18" charset="-122"/>
                    <a:ea typeface="阿里巴巴普惠体 2.0 95 ExtraBold" panose="00020600040101010101" pitchFamily="18" charset="-122"/>
                    <a:cs typeface="阿里巴巴普惠体 2.0 95 ExtraBold" panose="00020600040101010101" pitchFamily="18" charset="-122"/>
                    <a:sym typeface="+mn-lt"/>
                  </a:rPr>
                  <a:t>数据处理优化</a:t>
                </a:r>
              </a:p>
            </p:txBody>
          </p:sp>
          <p:sp>
            <p:nvSpPr>
              <p:cNvPr id="20" name="文本框 4">
                <a:extLst>
                  <a:ext uri="{FF2B5EF4-FFF2-40B4-BE49-F238E27FC236}">
                    <a16:creationId xmlns:a16="http://schemas.microsoft.com/office/drawing/2014/main" id="{1C6E4067-1F0B-27F1-2E73-3374AE1EC800}"/>
                  </a:ext>
                </a:extLst>
              </p:cNvPr>
              <p:cNvSpPr txBox="1"/>
              <p:nvPr/>
            </p:nvSpPr>
            <p:spPr>
              <a:xfrm>
                <a:off x="1674804" y="1972051"/>
                <a:ext cx="1033706" cy="58477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3200" b="1" dirty="0">
                    <a:solidFill>
                      <a:schemeClr val="bg1"/>
                    </a:solidFill>
                    <a:cs typeface="+mn-ea"/>
                    <a:sym typeface="+mn-lt"/>
                  </a:rPr>
                  <a:t>01 /</a:t>
                </a:r>
                <a:endParaRPr lang="zh-CN" altLang="en-US" sz="3200" dirty="0">
                  <a:solidFill>
                    <a:schemeClr val="bg1"/>
                  </a:solidFill>
                  <a:latin typeface="阿里巴巴普惠体 2.0 95 ExtraBold" panose="00020600040101010101" pitchFamily="18" charset="-122"/>
                  <a:ea typeface="阿里巴巴普惠体 2.0 95 ExtraBold" panose="00020600040101010101" pitchFamily="18" charset="-122"/>
                  <a:cs typeface="阿里巴巴普惠体 2.0 95 ExtraBold" panose="00020600040101010101" pitchFamily="18" charset="-122"/>
                  <a:sym typeface="+mn-lt"/>
                </a:endParaRPr>
              </a:p>
            </p:txBody>
          </p:sp>
        </p:grpSp>
      </p:grpSp>
      <p:grpSp>
        <p:nvGrpSpPr>
          <p:cNvPr id="24" name="组合 23">
            <a:extLst>
              <a:ext uri="{FF2B5EF4-FFF2-40B4-BE49-F238E27FC236}">
                <a16:creationId xmlns:a16="http://schemas.microsoft.com/office/drawing/2014/main" id="{06D63F39-E872-2918-4998-EA7D6C1A24CC}"/>
              </a:ext>
            </a:extLst>
          </p:cNvPr>
          <p:cNvGrpSpPr/>
          <p:nvPr/>
        </p:nvGrpSpPr>
        <p:grpSpPr>
          <a:xfrm>
            <a:off x="644218" y="3097220"/>
            <a:ext cx="4976729" cy="707114"/>
            <a:chOff x="846633" y="1951591"/>
            <a:chExt cx="4976729" cy="707114"/>
          </a:xfrm>
        </p:grpSpPr>
        <p:grpSp>
          <p:nvGrpSpPr>
            <p:cNvPr id="25" name="组合 24">
              <a:extLst>
                <a:ext uri="{FF2B5EF4-FFF2-40B4-BE49-F238E27FC236}">
                  <a16:creationId xmlns:a16="http://schemas.microsoft.com/office/drawing/2014/main" id="{2DD0ED38-7E25-3D46-97A3-7B0C7E781FF8}"/>
                </a:ext>
              </a:extLst>
            </p:cNvPr>
            <p:cNvGrpSpPr/>
            <p:nvPr/>
          </p:nvGrpSpPr>
          <p:grpSpPr>
            <a:xfrm>
              <a:off x="846633" y="1951591"/>
              <a:ext cx="4976729" cy="707114"/>
              <a:chOff x="1752599" y="1817778"/>
              <a:chExt cx="8851656" cy="1800789"/>
            </a:xfrm>
          </p:grpSpPr>
          <p:sp>
            <p:nvSpPr>
              <p:cNvPr id="30" name="矩形: 圆角 29">
                <a:extLst>
                  <a:ext uri="{FF2B5EF4-FFF2-40B4-BE49-F238E27FC236}">
                    <a16:creationId xmlns:a16="http://schemas.microsoft.com/office/drawing/2014/main" id="{045CFC8B-0C1C-7161-E279-708D65536103}"/>
                  </a:ext>
                </a:extLst>
              </p:cNvPr>
              <p:cNvSpPr/>
              <p:nvPr/>
            </p:nvSpPr>
            <p:spPr>
              <a:xfrm>
                <a:off x="1917453" y="2007345"/>
                <a:ext cx="8686802" cy="1611222"/>
              </a:xfrm>
              <a:prstGeom prst="roundRect">
                <a:avLst>
                  <a:gd name="adj" fmla="val 0"/>
                </a:avLst>
              </a:prstGeom>
              <a:solidFill>
                <a:schemeClr val="bg1"/>
              </a:solidFill>
              <a:ln>
                <a:solidFill>
                  <a:srgbClr val="2A3F74"/>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1" name="矩形: 圆角 30">
                <a:extLst>
                  <a:ext uri="{FF2B5EF4-FFF2-40B4-BE49-F238E27FC236}">
                    <a16:creationId xmlns:a16="http://schemas.microsoft.com/office/drawing/2014/main" id="{7359BC86-7887-8AD5-460C-FBC3C56A77B5}"/>
                  </a:ext>
                </a:extLst>
              </p:cNvPr>
              <p:cNvSpPr/>
              <p:nvPr/>
            </p:nvSpPr>
            <p:spPr>
              <a:xfrm>
                <a:off x="1752599" y="1817778"/>
                <a:ext cx="8686802" cy="1611222"/>
              </a:xfrm>
              <a:prstGeom prst="roundRect">
                <a:avLst>
                  <a:gd name="adj" fmla="val 0"/>
                </a:avLst>
              </a:prstGeom>
              <a:solidFill>
                <a:srgbClr val="5577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26" name="组合 25">
              <a:extLst>
                <a:ext uri="{FF2B5EF4-FFF2-40B4-BE49-F238E27FC236}">
                  <a16:creationId xmlns:a16="http://schemas.microsoft.com/office/drawing/2014/main" id="{FF899731-D10D-6BA4-DBE1-1E1E738A4B89}"/>
                </a:ext>
              </a:extLst>
            </p:cNvPr>
            <p:cNvGrpSpPr/>
            <p:nvPr/>
          </p:nvGrpSpPr>
          <p:grpSpPr>
            <a:xfrm>
              <a:off x="1095828" y="1951591"/>
              <a:ext cx="4148558" cy="584775"/>
              <a:chOff x="1674804" y="1972051"/>
              <a:chExt cx="4148558" cy="584775"/>
            </a:xfrm>
          </p:grpSpPr>
          <p:sp>
            <p:nvSpPr>
              <p:cNvPr id="27" name="文本框 4">
                <a:extLst>
                  <a:ext uri="{FF2B5EF4-FFF2-40B4-BE49-F238E27FC236}">
                    <a16:creationId xmlns:a16="http://schemas.microsoft.com/office/drawing/2014/main" id="{4C7E11D8-90F9-6B6F-C510-D9FD459BA5B5}"/>
                  </a:ext>
                </a:extLst>
              </p:cNvPr>
              <p:cNvSpPr txBox="1"/>
              <p:nvPr/>
            </p:nvSpPr>
            <p:spPr>
              <a:xfrm>
                <a:off x="2649260" y="1998587"/>
                <a:ext cx="3174102" cy="4616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400" b="1" dirty="0">
                    <a:solidFill>
                      <a:schemeClr val="bg1"/>
                    </a:solidFill>
                    <a:latin typeface="阿里巴巴普惠体 2.0 95 ExtraBold" panose="00020600040101010101" pitchFamily="18" charset="-122"/>
                    <a:ea typeface="阿里巴巴普惠体 2.0 95 ExtraBold" panose="00020600040101010101" pitchFamily="18" charset="-122"/>
                    <a:cs typeface="阿里巴巴普惠体 2.0 95 ExtraBold" panose="00020600040101010101" pitchFamily="18" charset="-122"/>
                    <a:sym typeface="+mn-lt"/>
                  </a:rPr>
                  <a:t>项目框架</a:t>
                </a:r>
              </a:p>
            </p:txBody>
          </p:sp>
          <p:sp>
            <p:nvSpPr>
              <p:cNvPr id="28" name="文本框 4">
                <a:extLst>
                  <a:ext uri="{FF2B5EF4-FFF2-40B4-BE49-F238E27FC236}">
                    <a16:creationId xmlns:a16="http://schemas.microsoft.com/office/drawing/2014/main" id="{1126A279-CFDF-658C-75E0-D59C13CD4FDC}"/>
                  </a:ext>
                </a:extLst>
              </p:cNvPr>
              <p:cNvSpPr txBox="1"/>
              <p:nvPr/>
            </p:nvSpPr>
            <p:spPr>
              <a:xfrm>
                <a:off x="1674804" y="1972051"/>
                <a:ext cx="1033706" cy="58477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3200" b="1" dirty="0">
                    <a:solidFill>
                      <a:schemeClr val="bg1"/>
                    </a:solidFill>
                    <a:cs typeface="+mn-ea"/>
                    <a:sym typeface="+mn-lt"/>
                  </a:rPr>
                  <a:t>03 /</a:t>
                </a:r>
                <a:endParaRPr lang="zh-CN" altLang="en-US" sz="3200" dirty="0">
                  <a:solidFill>
                    <a:schemeClr val="bg1"/>
                  </a:solidFill>
                  <a:latin typeface="阿里巴巴普惠体 2.0 95 ExtraBold" panose="00020600040101010101" pitchFamily="18" charset="-122"/>
                  <a:ea typeface="阿里巴巴普惠体 2.0 95 ExtraBold" panose="00020600040101010101" pitchFamily="18" charset="-122"/>
                  <a:cs typeface="阿里巴巴普惠体 2.0 95 ExtraBold" panose="00020600040101010101" pitchFamily="18" charset="-122"/>
                  <a:sym typeface="+mn-lt"/>
                </a:endParaRPr>
              </a:p>
            </p:txBody>
          </p:sp>
        </p:grpSp>
      </p:grpSp>
      <p:grpSp>
        <p:nvGrpSpPr>
          <p:cNvPr id="39" name="组合 38">
            <a:extLst>
              <a:ext uri="{FF2B5EF4-FFF2-40B4-BE49-F238E27FC236}">
                <a16:creationId xmlns:a16="http://schemas.microsoft.com/office/drawing/2014/main" id="{30EF417E-3C55-3C0C-0D24-C0202B8971ED}"/>
              </a:ext>
            </a:extLst>
          </p:cNvPr>
          <p:cNvGrpSpPr/>
          <p:nvPr/>
        </p:nvGrpSpPr>
        <p:grpSpPr>
          <a:xfrm>
            <a:off x="6128953" y="3097220"/>
            <a:ext cx="4976729" cy="707114"/>
            <a:chOff x="846633" y="1951591"/>
            <a:chExt cx="4976729" cy="707114"/>
          </a:xfrm>
        </p:grpSpPr>
        <p:grpSp>
          <p:nvGrpSpPr>
            <p:cNvPr id="40" name="组合 39">
              <a:extLst>
                <a:ext uri="{FF2B5EF4-FFF2-40B4-BE49-F238E27FC236}">
                  <a16:creationId xmlns:a16="http://schemas.microsoft.com/office/drawing/2014/main" id="{01511886-6B00-B987-180D-0F6D5BFCB12D}"/>
                </a:ext>
              </a:extLst>
            </p:cNvPr>
            <p:cNvGrpSpPr/>
            <p:nvPr/>
          </p:nvGrpSpPr>
          <p:grpSpPr>
            <a:xfrm>
              <a:off x="846633" y="1951591"/>
              <a:ext cx="4976729" cy="707114"/>
              <a:chOff x="1752599" y="1817778"/>
              <a:chExt cx="8851656" cy="1800789"/>
            </a:xfrm>
          </p:grpSpPr>
          <p:sp>
            <p:nvSpPr>
              <p:cNvPr id="44" name="矩形: 圆角 43">
                <a:extLst>
                  <a:ext uri="{FF2B5EF4-FFF2-40B4-BE49-F238E27FC236}">
                    <a16:creationId xmlns:a16="http://schemas.microsoft.com/office/drawing/2014/main" id="{96AF4761-B79F-21E5-CA67-B3CA09621E39}"/>
                  </a:ext>
                </a:extLst>
              </p:cNvPr>
              <p:cNvSpPr/>
              <p:nvPr/>
            </p:nvSpPr>
            <p:spPr>
              <a:xfrm>
                <a:off x="1917453" y="2007345"/>
                <a:ext cx="8686802" cy="1611222"/>
              </a:xfrm>
              <a:prstGeom prst="roundRect">
                <a:avLst>
                  <a:gd name="adj" fmla="val 0"/>
                </a:avLst>
              </a:prstGeom>
              <a:solidFill>
                <a:schemeClr val="bg1"/>
              </a:solidFill>
              <a:ln>
                <a:solidFill>
                  <a:srgbClr val="2A3F74"/>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5" name="矩形: 圆角 44">
                <a:extLst>
                  <a:ext uri="{FF2B5EF4-FFF2-40B4-BE49-F238E27FC236}">
                    <a16:creationId xmlns:a16="http://schemas.microsoft.com/office/drawing/2014/main" id="{E9BD07D3-43B9-2552-0FA1-79FE2A817F5A}"/>
                  </a:ext>
                </a:extLst>
              </p:cNvPr>
              <p:cNvSpPr/>
              <p:nvPr/>
            </p:nvSpPr>
            <p:spPr>
              <a:xfrm>
                <a:off x="1752599" y="1817778"/>
                <a:ext cx="8686802" cy="1611222"/>
              </a:xfrm>
              <a:prstGeom prst="roundRect">
                <a:avLst>
                  <a:gd name="adj" fmla="val 0"/>
                </a:avLst>
              </a:prstGeom>
              <a:solidFill>
                <a:srgbClr val="5577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41" name="组合 40">
              <a:extLst>
                <a:ext uri="{FF2B5EF4-FFF2-40B4-BE49-F238E27FC236}">
                  <a16:creationId xmlns:a16="http://schemas.microsoft.com/office/drawing/2014/main" id="{5E77B2C6-B2AD-C946-E6DD-1C76F857CDFF}"/>
                </a:ext>
              </a:extLst>
            </p:cNvPr>
            <p:cNvGrpSpPr/>
            <p:nvPr/>
          </p:nvGrpSpPr>
          <p:grpSpPr>
            <a:xfrm>
              <a:off x="1095828" y="1951591"/>
              <a:ext cx="4148558" cy="584775"/>
              <a:chOff x="1674804" y="1972051"/>
              <a:chExt cx="4148558" cy="584775"/>
            </a:xfrm>
          </p:grpSpPr>
          <p:sp>
            <p:nvSpPr>
              <p:cNvPr id="42" name="文本框 4">
                <a:extLst>
                  <a:ext uri="{FF2B5EF4-FFF2-40B4-BE49-F238E27FC236}">
                    <a16:creationId xmlns:a16="http://schemas.microsoft.com/office/drawing/2014/main" id="{9F0DF6E4-99E2-3623-0D38-5CA3F72ADAFE}"/>
                  </a:ext>
                </a:extLst>
              </p:cNvPr>
              <p:cNvSpPr txBox="1"/>
              <p:nvPr/>
            </p:nvSpPr>
            <p:spPr>
              <a:xfrm>
                <a:off x="2649260" y="2034955"/>
                <a:ext cx="3174102" cy="4616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400" b="1" dirty="0">
                    <a:solidFill>
                      <a:schemeClr val="bg1"/>
                    </a:solidFill>
                    <a:latin typeface="阿里巴巴普惠体 2.0 95 ExtraBold" panose="00020600040101010101" pitchFamily="18" charset="-122"/>
                    <a:ea typeface="阿里巴巴普惠体 2.0 95 ExtraBold" panose="00020600040101010101" pitchFamily="18" charset="-122"/>
                    <a:cs typeface="阿里巴巴普惠体 2.0 95 ExtraBold" panose="00020600040101010101" pitchFamily="18" charset="-122"/>
                    <a:sym typeface="+mn-lt"/>
                  </a:rPr>
                  <a:t>各模块对接</a:t>
                </a:r>
              </a:p>
            </p:txBody>
          </p:sp>
          <p:sp>
            <p:nvSpPr>
              <p:cNvPr id="43" name="文本框 4">
                <a:extLst>
                  <a:ext uri="{FF2B5EF4-FFF2-40B4-BE49-F238E27FC236}">
                    <a16:creationId xmlns:a16="http://schemas.microsoft.com/office/drawing/2014/main" id="{BC36CFCF-4E3B-9F09-5B43-00DCBAE98D5E}"/>
                  </a:ext>
                </a:extLst>
              </p:cNvPr>
              <p:cNvSpPr txBox="1"/>
              <p:nvPr/>
            </p:nvSpPr>
            <p:spPr>
              <a:xfrm>
                <a:off x="1674804" y="1972051"/>
                <a:ext cx="1033706" cy="58477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3200" b="1" dirty="0">
                    <a:solidFill>
                      <a:schemeClr val="bg1"/>
                    </a:solidFill>
                    <a:cs typeface="+mn-ea"/>
                    <a:sym typeface="+mn-lt"/>
                  </a:rPr>
                  <a:t>04/</a:t>
                </a:r>
                <a:endParaRPr lang="zh-CN" altLang="en-US" sz="3200" dirty="0">
                  <a:solidFill>
                    <a:schemeClr val="bg1"/>
                  </a:solidFill>
                  <a:latin typeface="阿里巴巴普惠体 2.0 95 ExtraBold" panose="00020600040101010101" pitchFamily="18" charset="-122"/>
                  <a:ea typeface="阿里巴巴普惠体 2.0 95 ExtraBold" panose="00020600040101010101" pitchFamily="18" charset="-122"/>
                  <a:cs typeface="阿里巴巴普惠体 2.0 95 ExtraBold" panose="00020600040101010101" pitchFamily="18" charset="-122"/>
                  <a:sym typeface="+mn-lt"/>
                </a:endParaRPr>
              </a:p>
            </p:txBody>
          </p:sp>
        </p:grpSp>
      </p:grpSp>
      <p:grpSp>
        <p:nvGrpSpPr>
          <p:cNvPr id="46" name="组合 45">
            <a:extLst>
              <a:ext uri="{FF2B5EF4-FFF2-40B4-BE49-F238E27FC236}">
                <a16:creationId xmlns:a16="http://schemas.microsoft.com/office/drawing/2014/main" id="{A3839D5B-D5CB-163E-16B1-1CBF41CC1929}"/>
              </a:ext>
            </a:extLst>
          </p:cNvPr>
          <p:cNvGrpSpPr/>
          <p:nvPr/>
        </p:nvGrpSpPr>
        <p:grpSpPr>
          <a:xfrm>
            <a:off x="6082609" y="1438841"/>
            <a:ext cx="4976729" cy="707114"/>
            <a:chOff x="846633" y="1951591"/>
            <a:chExt cx="4976729" cy="707114"/>
          </a:xfrm>
        </p:grpSpPr>
        <p:grpSp>
          <p:nvGrpSpPr>
            <p:cNvPr id="47" name="组合 46">
              <a:extLst>
                <a:ext uri="{FF2B5EF4-FFF2-40B4-BE49-F238E27FC236}">
                  <a16:creationId xmlns:a16="http://schemas.microsoft.com/office/drawing/2014/main" id="{AE73F2DD-7700-0AD8-D65E-9A310B2F6FE7}"/>
                </a:ext>
              </a:extLst>
            </p:cNvPr>
            <p:cNvGrpSpPr/>
            <p:nvPr/>
          </p:nvGrpSpPr>
          <p:grpSpPr>
            <a:xfrm>
              <a:off x="846633" y="1951591"/>
              <a:ext cx="4976729" cy="707114"/>
              <a:chOff x="1752599" y="1817778"/>
              <a:chExt cx="8851656" cy="1800789"/>
            </a:xfrm>
          </p:grpSpPr>
          <p:sp>
            <p:nvSpPr>
              <p:cNvPr id="57" name="矩形: 圆角 56">
                <a:extLst>
                  <a:ext uri="{FF2B5EF4-FFF2-40B4-BE49-F238E27FC236}">
                    <a16:creationId xmlns:a16="http://schemas.microsoft.com/office/drawing/2014/main" id="{C28864A5-422E-7D90-D761-CA335223B7ED}"/>
                  </a:ext>
                </a:extLst>
              </p:cNvPr>
              <p:cNvSpPr/>
              <p:nvPr/>
            </p:nvSpPr>
            <p:spPr>
              <a:xfrm>
                <a:off x="1917453" y="2007345"/>
                <a:ext cx="8686802" cy="1611222"/>
              </a:xfrm>
              <a:prstGeom prst="roundRect">
                <a:avLst>
                  <a:gd name="adj" fmla="val 0"/>
                </a:avLst>
              </a:prstGeom>
              <a:solidFill>
                <a:schemeClr val="bg1"/>
              </a:solidFill>
              <a:ln>
                <a:solidFill>
                  <a:srgbClr val="2A3F74"/>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8" name="矩形: 圆角 57">
                <a:extLst>
                  <a:ext uri="{FF2B5EF4-FFF2-40B4-BE49-F238E27FC236}">
                    <a16:creationId xmlns:a16="http://schemas.microsoft.com/office/drawing/2014/main" id="{BA38D83A-C9E4-1884-875D-2C295DBAF4E8}"/>
                  </a:ext>
                </a:extLst>
              </p:cNvPr>
              <p:cNvSpPr/>
              <p:nvPr/>
            </p:nvSpPr>
            <p:spPr>
              <a:xfrm>
                <a:off x="1752599" y="1817778"/>
                <a:ext cx="8686802" cy="1611222"/>
              </a:xfrm>
              <a:prstGeom prst="roundRect">
                <a:avLst>
                  <a:gd name="adj" fmla="val 0"/>
                </a:avLst>
              </a:prstGeom>
              <a:solidFill>
                <a:srgbClr val="5577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52" name="组合 51">
              <a:extLst>
                <a:ext uri="{FF2B5EF4-FFF2-40B4-BE49-F238E27FC236}">
                  <a16:creationId xmlns:a16="http://schemas.microsoft.com/office/drawing/2014/main" id="{8F948720-6DD9-DECB-E8B7-80F101FD687C}"/>
                </a:ext>
              </a:extLst>
            </p:cNvPr>
            <p:cNvGrpSpPr/>
            <p:nvPr/>
          </p:nvGrpSpPr>
          <p:grpSpPr>
            <a:xfrm>
              <a:off x="1095828" y="1951591"/>
              <a:ext cx="4207808" cy="584775"/>
              <a:chOff x="1674804" y="1972051"/>
              <a:chExt cx="4207808" cy="584775"/>
            </a:xfrm>
          </p:grpSpPr>
          <p:sp>
            <p:nvSpPr>
              <p:cNvPr id="53" name="文本框 4">
                <a:extLst>
                  <a:ext uri="{FF2B5EF4-FFF2-40B4-BE49-F238E27FC236}">
                    <a16:creationId xmlns:a16="http://schemas.microsoft.com/office/drawing/2014/main" id="{E8EDA7FF-6367-7B55-7421-BB3E946C1AB6}"/>
                  </a:ext>
                </a:extLst>
              </p:cNvPr>
              <p:cNvSpPr txBox="1"/>
              <p:nvPr/>
            </p:nvSpPr>
            <p:spPr>
              <a:xfrm>
                <a:off x="2708510" y="2035520"/>
                <a:ext cx="3174102" cy="4616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400" b="1" dirty="0">
                    <a:solidFill>
                      <a:schemeClr val="bg1"/>
                    </a:solidFill>
                    <a:latin typeface="阿里巴巴普惠体 2.0 95 ExtraBold" panose="00020600040101010101" pitchFamily="18" charset="-122"/>
                    <a:ea typeface="阿里巴巴普惠体 2.0 95 ExtraBold" panose="00020600040101010101" pitchFamily="18" charset="-122"/>
                    <a:cs typeface="阿里巴巴普惠体 2.0 95 ExtraBold" panose="00020600040101010101" pitchFamily="18" charset="-122"/>
                    <a:sym typeface="+mn-lt"/>
                  </a:rPr>
                  <a:t>算法研究模型</a:t>
                </a:r>
              </a:p>
            </p:txBody>
          </p:sp>
          <p:sp>
            <p:nvSpPr>
              <p:cNvPr id="55" name="文本框 4">
                <a:extLst>
                  <a:ext uri="{FF2B5EF4-FFF2-40B4-BE49-F238E27FC236}">
                    <a16:creationId xmlns:a16="http://schemas.microsoft.com/office/drawing/2014/main" id="{4515E038-BC8E-4F17-4829-13631B90BBFF}"/>
                  </a:ext>
                </a:extLst>
              </p:cNvPr>
              <p:cNvSpPr txBox="1"/>
              <p:nvPr/>
            </p:nvSpPr>
            <p:spPr>
              <a:xfrm>
                <a:off x="1674804" y="1972051"/>
                <a:ext cx="1033706" cy="58477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3200" b="1" dirty="0">
                    <a:solidFill>
                      <a:schemeClr val="bg1"/>
                    </a:solidFill>
                    <a:cs typeface="+mn-ea"/>
                    <a:sym typeface="+mn-lt"/>
                  </a:rPr>
                  <a:t>02 /</a:t>
                </a:r>
                <a:endParaRPr lang="zh-CN" altLang="en-US" sz="3200" dirty="0">
                  <a:solidFill>
                    <a:schemeClr val="bg1"/>
                  </a:solidFill>
                  <a:latin typeface="阿里巴巴普惠体 2.0 95 ExtraBold" panose="00020600040101010101" pitchFamily="18" charset="-122"/>
                  <a:ea typeface="阿里巴巴普惠体 2.0 95 ExtraBold" panose="00020600040101010101" pitchFamily="18" charset="-122"/>
                  <a:cs typeface="阿里巴巴普惠体 2.0 95 ExtraBold" panose="00020600040101010101" pitchFamily="18" charset="-122"/>
                  <a:sym typeface="+mn-lt"/>
                </a:endParaRPr>
              </a:p>
            </p:txBody>
          </p:sp>
        </p:grpSp>
      </p:grpSp>
      <p:grpSp>
        <p:nvGrpSpPr>
          <p:cNvPr id="59" name="组合 58">
            <a:extLst>
              <a:ext uri="{FF2B5EF4-FFF2-40B4-BE49-F238E27FC236}">
                <a16:creationId xmlns:a16="http://schemas.microsoft.com/office/drawing/2014/main" id="{23F2B61F-BBE1-D5D9-88FF-DFE5CD4059DC}"/>
              </a:ext>
            </a:extLst>
          </p:cNvPr>
          <p:cNvGrpSpPr/>
          <p:nvPr/>
        </p:nvGrpSpPr>
        <p:grpSpPr>
          <a:xfrm>
            <a:off x="6101549" y="4830036"/>
            <a:ext cx="4976729" cy="707114"/>
            <a:chOff x="846633" y="1951591"/>
            <a:chExt cx="4976729" cy="707114"/>
          </a:xfrm>
        </p:grpSpPr>
        <p:grpSp>
          <p:nvGrpSpPr>
            <p:cNvPr id="61" name="组合 60">
              <a:extLst>
                <a:ext uri="{FF2B5EF4-FFF2-40B4-BE49-F238E27FC236}">
                  <a16:creationId xmlns:a16="http://schemas.microsoft.com/office/drawing/2014/main" id="{2EE141C6-589C-17BB-FBFC-67008A1210AB}"/>
                </a:ext>
              </a:extLst>
            </p:cNvPr>
            <p:cNvGrpSpPr/>
            <p:nvPr/>
          </p:nvGrpSpPr>
          <p:grpSpPr>
            <a:xfrm>
              <a:off x="846633" y="1951591"/>
              <a:ext cx="4976729" cy="707114"/>
              <a:chOff x="1752599" y="1817778"/>
              <a:chExt cx="8851656" cy="1800789"/>
            </a:xfrm>
          </p:grpSpPr>
          <p:sp>
            <p:nvSpPr>
              <p:cNvPr id="65" name="矩形: 圆角 64">
                <a:extLst>
                  <a:ext uri="{FF2B5EF4-FFF2-40B4-BE49-F238E27FC236}">
                    <a16:creationId xmlns:a16="http://schemas.microsoft.com/office/drawing/2014/main" id="{9BA515F3-4944-C7C4-D361-533FE4E3C167}"/>
                  </a:ext>
                </a:extLst>
              </p:cNvPr>
              <p:cNvSpPr/>
              <p:nvPr/>
            </p:nvSpPr>
            <p:spPr>
              <a:xfrm>
                <a:off x="1917453" y="2007345"/>
                <a:ext cx="8686802" cy="1611222"/>
              </a:xfrm>
              <a:prstGeom prst="roundRect">
                <a:avLst>
                  <a:gd name="adj" fmla="val 0"/>
                </a:avLst>
              </a:prstGeom>
              <a:solidFill>
                <a:schemeClr val="bg1"/>
              </a:solidFill>
              <a:ln>
                <a:solidFill>
                  <a:srgbClr val="2A3F74"/>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6" name="矩形: 圆角 65">
                <a:extLst>
                  <a:ext uri="{FF2B5EF4-FFF2-40B4-BE49-F238E27FC236}">
                    <a16:creationId xmlns:a16="http://schemas.microsoft.com/office/drawing/2014/main" id="{1D5808F2-FB7F-2A31-A6A2-E458DBFE24E8}"/>
                  </a:ext>
                </a:extLst>
              </p:cNvPr>
              <p:cNvSpPr/>
              <p:nvPr/>
            </p:nvSpPr>
            <p:spPr>
              <a:xfrm>
                <a:off x="1752599" y="1817778"/>
                <a:ext cx="8686802" cy="1611222"/>
              </a:xfrm>
              <a:prstGeom prst="roundRect">
                <a:avLst>
                  <a:gd name="adj" fmla="val 0"/>
                </a:avLst>
              </a:prstGeom>
              <a:solidFill>
                <a:srgbClr val="5577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62" name="组合 61">
              <a:extLst>
                <a:ext uri="{FF2B5EF4-FFF2-40B4-BE49-F238E27FC236}">
                  <a16:creationId xmlns:a16="http://schemas.microsoft.com/office/drawing/2014/main" id="{39A36A6C-4C5E-CFC2-B04F-D4C404486ECA}"/>
                </a:ext>
              </a:extLst>
            </p:cNvPr>
            <p:cNvGrpSpPr/>
            <p:nvPr/>
          </p:nvGrpSpPr>
          <p:grpSpPr>
            <a:xfrm>
              <a:off x="1095828" y="1951591"/>
              <a:ext cx="4148558" cy="584775"/>
              <a:chOff x="1674804" y="1972051"/>
              <a:chExt cx="4148558" cy="584775"/>
            </a:xfrm>
          </p:grpSpPr>
          <p:sp>
            <p:nvSpPr>
              <p:cNvPr id="63" name="文本框 4">
                <a:extLst>
                  <a:ext uri="{FF2B5EF4-FFF2-40B4-BE49-F238E27FC236}">
                    <a16:creationId xmlns:a16="http://schemas.microsoft.com/office/drawing/2014/main" id="{CAE4F897-A87F-C520-4D27-40FF1B7D6596}"/>
                  </a:ext>
                </a:extLst>
              </p:cNvPr>
              <p:cNvSpPr txBox="1"/>
              <p:nvPr/>
            </p:nvSpPr>
            <p:spPr>
              <a:xfrm>
                <a:off x="2649260" y="1998587"/>
                <a:ext cx="3174102" cy="4616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400" b="1" dirty="0">
                    <a:solidFill>
                      <a:schemeClr val="bg1"/>
                    </a:solidFill>
                    <a:latin typeface="阿里巴巴普惠体 2.0 95 ExtraBold" panose="00020600040101010101" pitchFamily="18" charset="-122"/>
                    <a:ea typeface="阿里巴巴普惠体 2.0 95 ExtraBold" panose="00020600040101010101" pitchFamily="18" charset="-122"/>
                    <a:cs typeface="阿里巴巴普惠体 2.0 95 ExtraBold" panose="00020600040101010101" pitchFamily="18" charset="-122"/>
                    <a:sym typeface="+mn-lt"/>
                  </a:rPr>
                  <a:t>展示与预计期望</a:t>
                </a:r>
              </a:p>
            </p:txBody>
          </p:sp>
          <p:sp>
            <p:nvSpPr>
              <p:cNvPr id="64" name="文本框 4">
                <a:extLst>
                  <a:ext uri="{FF2B5EF4-FFF2-40B4-BE49-F238E27FC236}">
                    <a16:creationId xmlns:a16="http://schemas.microsoft.com/office/drawing/2014/main" id="{90E2A172-8D77-46F8-F341-34534A4BEC66}"/>
                  </a:ext>
                </a:extLst>
              </p:cNvPr>
              <p:cNvSpPr txBox="1"/>
              <p:nvPr/>
            </p:nvSpPr>
            <p:spPr>
              <a:xfrm>
                <a:off x="1674804" y="1972051"/>
                <a:ext cx="1033706" cy="58477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3200" b="1" dirty="0">
                    <a:solidFill>
                      <a:schemeClr val="bg1"/>
                    </a:solidFill>
                    <a:cs typeface="+mn-ea"/>
                    <a:sym typeface="+mn-lt"/>
                  </a:rPr>
                  <a:t>06 /</a:t>
                </a:r>
                <a:endParaRPr lang="zh-CN" altLang="en-US" sz="3200" dirty="0">
                  <a:solidFill>
                    <a:schemeClr val="bg1"/>
                  </a:solidFill>
                  <a:latin typeface="阿里巴巴普惠体 2.0 95 ExtraBold" panose="00020600040101010101" pitchFamily="18" charset="-122"/>
                  <a:ea typeface="阿里巴巴普惠体 2.0 95 ExtraBold" panose="00020600040101010101" pitchFamily="18" charset="-122"/>
                  <a:cs typeface="阿里巴巴普惠体 2.0 95 ExtraBold" panose="00020600040101010101" pitchFamily="18" charset="-122"/>
                  <a:sym typeface="+mn-lt"/>
                </a:endParaRPr>
              </a:p>
            </p:txBody>
          </p:sp>
        </p:grpSp>
      </p:grpSp>
      <p:grpSp>
        <p:nvGrpSpPr>
          <p:cNvPr id="67" name="组合 66">
            <a:extLst>
              <a:ext uri="{FF2B5EF4-FFF2-40B4-BE49-F238E27FC236}">
                <a16:creationId xmlns:a16="http://schemas.microsoft.com/office/drawing/2014/main" id="{9A72F9C8-DEA1-BC22-28B0-C0B8897053E3}"/>
              </a:ext>
            </a:extLst>
          </p:cNvPr>
          <p:cNvGrpSpPr/>
          <p:nvPr/>
        </p:nvGrpSpPr>
        <p:grpSpPr>
          <a:xfrm>
            <a:off x="644218" y="4790583"/>
            <a:ext cx="4976729" cy="707114"/>
            <a:chOff x="846633" y="1951591"/>
            <a:chExt cx="4976729" cy="707114"/>
          </a:xfrm>
        </p:grpSpPr>
        <p:grpSp>
          <p:nvGrpSpPr>
            <p:cNvPr id="68" name="组合 67">
              <a:extLst>
                <a:ext uri="{FF2B5EF4-FFF2-40B4-BE49-F238E27FC236}">
                  <a16:creationId xmlns:a16="http://schemas.microsoft.com/office/drawing/2014/main" id="{FA796163-F40E-8813-7FF3-6216170B1C00}"/>
                </a:ext>
              </a:extLst>
            </p:cNvPr>
            <p:cNvGrpSpPr/>
            <p:nvPr/>
          </p:nvGrpSpPr>
          <p:grpSpPr>
            <a:xfrm>
              <a:off x="846633" y="1951591"/>
              <a:ext cx="4976729" cy="707114"/>
              <a:chOff x="1752599" y="1817778"/>
              <a:chExt cx="8851656" cy="1800789"/>
            </a:xfrm>
          </p:grpSpPr>
          <p:sp>
            <p:nvSpPr>
              <p:cNvPr id="77" name="矩形: 圆角 76">
                <a:extLst>
                  <a:ext uri="{FF2B5EF4-FFF2-40B4-BE49-F238E27FC236}">
                    <a16:creationId xmlns:a16="http://schemas.microsoft.com/office/drawing/2014/main" id="{C137A5C6-AABB-B501-ABEF-44828BA3FE7A}"/>
                  </a:ext>
                </a:extLst>
              </p:cNvPr>
              <p:cNvSpPr/>
              <p:nvPr/>
            </p:nvSpPr>
            <p:spPr>
              <a:xfrm>
                <a:off x="1917453" y="2007345"/>
                <a:ext cx="8686802" cy="1611222"/>
              </a:xfrm>
              <a:prstGeom prst="roundRect">
                <a:avLst>
                  <a:gd name="adj" fmla="val 0"/>
                </a:avLst>
              </a:prstGeom>
              <a:solidFill>
                <a:schemeClr val="bg1"/>
              </a:solidFill>
              <a:ln>
                <a:solidFill>
                  <a:srgbClr val="2A3F74"/>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8" name="矩形: 圆角 77">
                <a:extLst>
                  <a:ext uri="{FF2B5EF4-FFF2-40B4-BE49-F238E27FC236}">
                    <a16:creationId xmlns:a16="http://schemas.microsoft.com/office/drawing/2014/main" id="{5F25F55E-686D-A68B-182A-221A3D053555}"/>
                  </a:ext>
                </a:extLst>
              </p:cNvPr>
              <p:cNvSpPr/>
              <p:nvPr/>
            </p:nvSpPr>
            <p:spPr>
              <a:xfrm>
                <a:off x="1752599" y="1817778"/>
                <a:ext cx="8686802" cy="1611222"/>
              </a:xfrm>
              <a:prstGeom prst="roundRect">
                <a:avLst>
                  <a:gd name="adj" fmla="val 0"/>
                </a:avLst>
              </a:prstGeom>
              <a:solidFill>
                <a:srgbClr val="5577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69" name="组合 68">
              <a:extLst>
                <a:ext uri="{FF2B5EF4-FFF2-40B4-BE49-F238E27FC236}">
                  <a16:creationId xmlns:a16="http://schemas.microsoft.com/office/drawing/2014/main" id="{203F41AB-8529-A802-7653-CAD928A57720}"/>
                </a:ext>
              </a:extLst>
            </p:cNvPr>
            <p:cNvGrpSpPr/>
            <p:nvPr/>
          </p:nvGrpSpPr>
          <p:grpSpPr>
            <a:xfrm>
              <a:off x="1095828" y="1951591"/>
              <a:ext cx="4148558" cy="584775"/>
              <a:chOff x="1674804" y="1972051"/>
              <a:chExt cx="4148558" cy="584775"/>
            </a:xfrm>
          </p:grpSpPr>
          <p:sp>
            <p:nvSpPr>
              <p:cNvPr id="70" name="文本框 4">
                <a:extLst>
                  <a:ext uri="{FF2B5EF4-FFF2-40B4-BE49-F238E27FC236}">
                    <a16:creationId xmlns:a16="http://schemas.microsoft.com/office/drawing/2014/main" id="{1611C679-62F7-CF71-5D65-14818F0D3848}"/>
                  </a:ext>
                </a:extLst>
              </p:cNvPr>
              <p:cNvSpPr txBox="1"/>
              <p:nvPr/>
            </p:nvSpPr>
            <p:spPr>
              <a:xfrm>
                <a:off x="2649260" y="1998587"/>
                <a:ext cx="3174102" cy="4616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400" b="1" dirty="0">
                    <a:solidFill>
                      <a:schemeClr val="bg1"/>
                    </a:solidFill>
                    <a:latin typeface="阿里巴巴普惠体 2.0 95 ExtraBold" panose="00020600040101010101" pitchFamily="18" charset="-122"/>
                    <a:ea typeface="阿里巴巴普惠体 2.0 95 ExtraBold" panose="00020600040101010101" pitchFamily="18" charset="-122"/>
                    <a:cs typeface="阿里巴巴普惠体 2.0 95 ExtraBold" panose="00020600040101010101" pitchFamily="18" charset="-122"/>
                    <a:sym typeface="+mn-lt"/>
                  </a:rPr>
                  <a:t>项目进度管理</a:t>
                </a:r>
              </a:p>
            </p:txBody>
          </p:sp>
          <p:sp>
            <p:nvSpPr>
              <p:cNvPr id="76" name="文本框 4">
                <a:extLst>
                  <a:ext uri="{FF2B5EF4-FFF2-40B4-BE49-F238E27FC236}">
                    <a16:creationId xmlns:a16="http://schemas.microsoft.com/office/drawing/2014/main" id="{A0D92393-BA87-9CC4-66DE-65CA30A7A483}"/>
                  </a:ext>
                </a:extLst>
              </p:cNvPr>
              <p:cNvSpPr txBox="1"/>
              <p:nvPr/>
            </p:nvSpPr>
            <p:spPr>
              <a:xfrm>
                <a:off x="1674804" y="1972051"/>
                <a:ext cx="1033706" cy="58477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3200" b="1" dirty="0">
                    <a:solidFill>
                      <a:schemeClr val="bg1"/>
                    </a:solidFill>
                    <a:cs typeface="+mn-ea"/>
                    <a:sym typeface="+mn-lt"/>
                  </a:rPr>
                  <a:t>05 /</a:t>
                </a:r>
                <a:endParaRPr lang="zh-CN" altLang="en-US" sz="3200" dirty="0">
                  <a:solidFill>
                    <a:schemeClr val="bg1"/>
                  </a:solidFill>
                  <a:latin typeface="阿里巴巴普惠体 2.0 95 ExtraBold" panose="00020600040101010101" pitchFamily="18" charset="-122"/>
                  <a:ea typeface="阿里巴巴普惠体 2.0 95 ExtraBold" panose="00020600040101010101" pitchFamily="18" charset="-122"/>
                  <a:cs typeface="阿里巴巴普惠体 2.0 95 ExtraBold" panose="00020600040101010101" pitchFamily="18" charset="-122"/>
                  <a:sym typeface="+mn-lt"/>
                </a:endParaRPr>
              </a:p>
            </p:txBody>
          </p:sp>
        </p:grpSp>
      </p:grpSp>
    </p:spTree>
    <p:custDataLst>
      <p:tags r:id="rId1"/>
    </p:custDataLst>
    <p:extLst>
      <p:ext uri="{BB962C8B-B14F-4D97-AF65-F5344CB8AC3E}">
        <p14:creationId xmlns:p14="http://schemas.microsoft.com/office/powerpoint/2010/main" val="42061357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组合 30"/>
          <p:cNvGrpSpPr/>
          <p:nvPr/>
        </p:nvGrpSpPr>
        <p:grpSpPr>
          <a:xfrm>
            <a:off x="74343" y="-18337"/>
            <a:ext cx="6333709" cy="861175"/>
            <a:chOff x="74343" y="-18337"/>
            <a:chExt cx="6333709" cy="861175"/>
          </a:xfrm>
        </p:grpSpPr>
        <p:grpSp>
          <p:nvGrpSpPr>
            <p:cNvPr id="32" name="组合 31"/>
            <p:cNvGrpSpPr/>
            <p:nvPr/>
          </p:nvGrpSpPr>
          <p:grpSpPr>
            <a:xfrm>
              <a:off x="74343" y="-18337"/>
              <a:ext cx="2005677" cy="861175"/>
              <a:chOff x="8521700" y="-18337"/>
              <a:chExt cx="3314701" cy="1564706"/>
            </a:xfrm>
            <a:effectLst/>
          </p:grpSpPr>
          <p:sp>
            <p:nvSpPr>
              <p:cNvPr id="34" name="任意多边形: 形状 33"/>
              <p:cNvSpPr/>
              <p:nvPr/>
            </p:nvSpPr>
            <p:spPr>
              <a:xfrm rot="10800000">
                <a:off x="10024397" y="-18337"/>
                <a:ext cx="1812004" cy="1138147"/>
              </a:xfrm>
              <a:custGeom>
                <a:avLst/>
                <a:gdLst>
                  <a:gd name="connsiteX0" fmla="*/ 1812004 w 1812004"/>
                  <a:gd name="connsiteY0" fmla="*/ 1138147 h 1138147"/>
                  <a:gd name="connsiteX1" fmla="*/ 1484679 w 1812004"/>
                  <a:gd name="connsiteY1" fmla="*/ 1138147 h 1138147"/>
                  <a:gd name="connsiteX2" fmla="*/ 906002 w 1812004"/>
                  <a:gd name="connsiteY2" fmla="*/ 411195 h 1138147"/>
                  <a:gd name="connsiteX3" fmla="*/ 327325 w 1812004"/>
                  <a:gd name="connsiteY3" fmla="*/ 1138147 h 1138147"/>
                  <a:gd name="connsiteX4" fmla="*/ 0 w 1812004"/>
                  <a:gd name="connsiteY4" fmla="*/ 1138147 h 1138147"/>
                  <a:gd name="connsiteX5" fmla="*/ 906002 w 1812004"/>
                  <a:gd name="connsiteY5" fmla="*/ 0 h 1138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12004" h="1138147">
                    <a:moveTo>
                      <a:pt x="1812004" y="1138147"/>
                    </a:moveTo>
                    <a:lnTo>
                      <a:pt x="1484679" y="1138147"/>
                    </a:lnTo>
                    <a:lnTo>
                      <a:pt x="906002" y="411195"/>
                    </a:lnTo>
                    <a:lnTo>
                      <a:pt x="327325" y="1138147"/>
                    </a:lnTo>
                    <a:lnTo>
                      <a:pt x="0" y="1138147"/>
                    </a:lnTo>
                    <a:lnTo>
                      <a:pt x="906002" y="0"/>
                    </a:lnTo>
                    <a:close/>
                  </a:path>
                </a:pathLst>
              </a:custGeom>
              <a:solidFill>
                <a:srgbClr val="2A3F7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5" name="任意多边形: 形状 34"/>
              <p:cNvSpPr/>
              <p:nvPr/>
            </p:nvSpPr>
            <p:spPr>
              <a:xfrm rot="10800000">
                <a:off x="8521700" y="-1181"/>
                <a:ext cx="2463801" cy="1547550"/>
              </a:xfrm>
              <a:custGeom>
                <a:avLst/>
                <a:gdLst>
                  <a:gd name="connsiteX0" fmla="*/ 2463801 w 2463801"/>
                  <a:gd name="connsiteY0" fmla="*/ 1547550 h 1547550"/>
                  <a:gd name="connsiteX1" fmla="*/ 2061437 w 2463801"/>
                  <a:gd name="connsiteY1" fmla="*/ 1547550 h 1547550"/>
                  <a:gd name="connsiteX2" fmla="*/ 1231901 w 2463801"/>
                  <a:gd name="connsiteY2" fmla="*/ 505463 h 1547550"/>
                  <a:gd name="connsiteX3" fmla="*/ 402365 w 2463801"/>
                  <a:gd name="connsiteY3" fmla="*/ 1547550 h 1547550"/>
                  <a:gd name="connsiteX4" fmla="*/ 0 w 2463801"/>
                  <a:gd name="connsiteY4" fmla="*/ 1547550 h 1547550"/>
                  <a:gd name="connsiteX5" fmla="*/ 1231901 w 2463801"/>
                  <a:gd name="connsiteY5" fmla="*/ 0 h 1547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63801" h="1547550">
                    <a:moveTo>
                      <a:pt x="2463801" y="1547550"/>
                    </a:moveTo>
                    <a:lnTo>
                      <a:pt x="2061437" y="1547550"/>
                    </a:lnTo>
                    <a:lnTo>
                      <a:pt x="1231901" y="505463"/>
                    </a:lnTo>
                    <a:lnTo>
                      <a:pt x="402365" y="1547550"/>
                    </a:lnTo>
                    <a:lnTo>
                      <a:pt x="0" y="1547550"/>
                    </a:lnTo>
                    <a:lnTo>
                      <a:pt x="1231901" y="0"/>
                    </a:lnTo>
                    <a:close/>
                  </a:path>
                </a:pathLst>
              </a:custGeom>
              <a:solidFill>
                <a:srgbClr val="5577D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
          <p:nvSpPr>
            <p:cNvPr id="33" name="文本框 4"/>
            <p:cNvSpPr txBox="1"/>
            <p:nvPr/>
          </p:nvSpPr>
          <p:spPr>
            <a:xfrm>
              <a:off x="2218656" y="165867"/>
              <a:ext cx="4189396" cy="52322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800" dirty="0">
                  <a:solidFill>
                    <a:schemeClr val="tx1">
                      <a:lumMod val="65000"/>
                      <a:lumOff val="35000"/>
                    </a:schemeClr>
                  </a:solidFill>
                  <a:latin typeface="阿里巴巴普惠体 2.0 95 ExtraBold" panose="00020600040101010101" pitchFamily="18" charset="-122"/>
                  <a:ea typeface="阿里巴巴普惠体 2.0 95 ExtraBold" panose="00020600040101010101" pitchFamily="18" charset="-122"/>
                  <a:cs typeface="阿里巴巴普惠体 2.0 95 ExtraBold" panose="00020600040101010101" pitchFamily="18" charset="-122"/>
                  <a:sym typeface="+mn-lt"/>
                </a:rPr>
                <a:t>对接工程</a:t>
              </a:r>
              <a:r>
                <a:rPr lang="en-US" altLang="zh-CN" sz="2800" dirty="0">
                  <a:solidFill>
                    <a:schemeClr val="tx1">
                      <a:lumMod val="65000"/>
                      <a:lumOff val="35000"/>
                    </a:schemeClr>
                  </a:solidFill>
                  <a:latin typeface="阿里巴巴普惠体 2.0 95 ExtraBold" panose="00020600040101010101" pitchFamily="18" charset="-122"/>
                  <a:ea typeface="阿里巴巴普惠体 2.0 95 ExtraBold" panose="00020600040101010101" pitchFamily="18" charset="-122"/>
                  <a:cs typeface="阿里巴巴普惠体 2.0 95 ExtraBold" panose="00020600040101010101" pitchFamily="18" charset="-122"/>
                  <a:sym typeface="+mn-lt"/>
                </a:rPr>
                <a:t>-</a:t>
              </a:r>
              <a:r>
                <a:rPr lang="zh-CN" altLang="en-US" sz="2800" dirty="0">
                  <a:solidFill>
                    <a:schemeClr val="tx1">
                      <a:lumMod val="65000"/>
                      <a:lumOff val="35000"/>
                    </a:schemeClr>
                  </a:solidFill>
                  <a:latin typeface="阿里巴巴普惠体 2.0 95 ExtraBold" panose="00020600040101010101" pitchFamily="18" charset="-122"/>
                  <a:ea typeface="阿里巴巴普惠体 2.0 95 ExtraBold" panose="00020600040101010101" pitchFamily="18" charset="-122"/>
                  <a:cs typeface="阿里巴巴普惠体 2.0 95 ExtraBold" panose="00020600040101010101" pitchFamily="18" charset="-122"/>
                  <a:sym typeface="+mn-lt"/>
                </a:rPr>
                <a:t>前后端对接</a:t>
              </a:r>
            </a:p>
          </p:txBody>
        </p:sp>
      </p:grpSp>
      <p:sp>
        <p:nvSpPr>
          <p:cNvPr id="17" name="文本框 16"/>
          <p:cNvSpPr txBox="1"/>
          <p:nvPr/>
        </p:nvSpPr>
        <p:spPr>
          <a:xfrm>
            <a:off x="7985318" y="3329336"/>
            <a:ext cx="3693885" cy="1200329"/>
          </a:xfrm>
          <a:prstGeom prst="rect">
            <a:avLst/>
          </a:prstGeom>
          <a:noFill/>
        </p:spPr>
        <p:txBody>
          <a:bodyPr wrap="square" rtlCol="0">
            <a:spAutoFit/>
          </a:bodyPr>
          <a:lstStyle/>
          <a:p>
            <a:r>
              <a:rPr lang="zh-CN" altLang="en-US" sz="2400" b="1" dirty="0">
                <a:cs typeface="+mn-ea"/>
                <a:sym typeface="+mn-lt"/>
              </a:rPr>
              <a:t>应用于</a:t>
            </a:r>
            <a:r>
              <a:rPr lang="en-US" altLang="zh-CN" sz="2400" b="1" dirty="0" err="1">
                <a:cs typeface="+mn-ea"/>
                <a:sym typeface="+mn-lt"/>
              </a:rPr>
              <a:t>VUE+flask</a:t>
            </a:r>
            <a:r>
              <a:rPr lang="zh-CN" altLang="en-US" sz="2400" b="1" dirty="0">
                <a:cs typeface="+mn-ea"/>
                <a:sym typeface="+mn-lt"/>
              </a:rPr>
              <a:t>结构</a:t>
            </a:r>
            <a:endParaRPr lang="en-US" altLang="zh-CN" sz="2400" b="1" dirty="0">
              <a:cs typeface="+mn-ea"/>
              <a:sym typeface="+mn-lt"/>
            </a:endParaRPr>
          </a:p>
          <a:p>
            <a:r>
              <a:rPr lang="zh-CN" altLang="en-US" sz="2400" b="1" dirty="0">
                <a:cs typeface="+mn-ea"/>
                <a:sym typeface="+mn-lt"/>
              </a:rPr>
              <a:t>我们使用</a:t>
            </a:r>
            <a:r>
              <a:rPr lang="en-US" altLang="zh-CN" sz="2400" b="1" dirty="0" err="1">
                <a:cs typeface="+mn-ea"/>
                <a:sym typeface="+mn-lt"/>
              </a:rPr>
              <a:t>axios</a:t>
            </a:r>
            <a:r>
              <a:rPr lang="zh-CN" altLang="en-US" sz="2400" b="1" dirty="0">
                <a:cs typeface="+mn-ea"/>
                <a:sym typeface="+mn-lt"/>
              </a:rPr>
              <a:t>库进行前后端的互联</a:t>
            </a:r>
            <a:endParaRPr lang="en-US" altLang="zh-CN" sz="1600" b="1" dirty="0">
              <a:cs typeface="+mn-ea"/>
              <a:sym typeface="+mn-lt"/>
            </a:endParaRPr>
          </a:p>
        </p:txBody>
      </p:sp>
      <p:sp>
        <p:nvSpPr>
          <p:cNvPr id="12" name="Rounded Rectangle 35"/>
          <p:cNvSpPr/>
          <p:nvPr/>
        </p:nvSpPr>
        <p:spPr>
          <a:xfrm>
            <a:off x="7111878" y="111752"/>
            <a:ext cx="4189396" cy="816719"/>
          </a:xfrm>
          <a:prstGeom prst="roundRect">
            <a:avLst>
              <a:gd name="adj" fmla="val 7712"/>
            </a:avLst>
          </a:prstGeom>
          <a:solidFill>
            <a:srgbClr val="2A3F7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13" name="文本框 12"/>
          <p:cNvSpPr txBox="1"/>
          <p:nvPr/>
        </p:nvSpPr>
        <p:spPr>
          <a:xfrm>
            <a:off x="7587483" y="258501"/>
            <a:ext cx="3852427" cy="523220"/>
          </a:xfrm>
          <a:prstGeom prst="rect">
            <a:avLst/>
          </a:prstGeom>
          <a:noFill/>
        </p:spPr>
        <p:txBody>
          <a:bodyPr wrap="square" rtlCol="0">
            <a:spAutoFit/>
          </a:bodyPr>
          <a:lstStyle/>
          <a:p>
            <a:r>
              <a:rPr lang="en-US" altLang="zh-CN" sz="2800" b="1" dirty="0">
                <a:solidFill>
                  <a:schemeClr val="bg1"/>
                </a:solidFill>
                <a:cs typeface="+mn-ea"/>
                <a:sym typeface="+mn-lt"/>
              </a:rPr>
              <a:t>4.1 </a:t>
            </a:r>
            <a:r>
              <a:rPr lang="zh-CN" altLang="en-US" sz="2800" b="1" dirty="0">
                <a:solidFill>
                  <a:schemeClr val="bg1"/>
                </a:solidFill>
                <a:cs typeface="+mn-ea"/>
                <a:sym typeface="+mn-lt"/>
              </a:rPr>
              <a:t>前后端对接工程</a:t>
            </a:r>
          </a:p>
        </p:txBody>
      </p:sp>
      <p:pic>
        <p:nvPicPr>
          <p:cNvPr id="4" name="图片 3">
            <a:extLst>
              <a:ext uri="{FF2B5EF4-FFF2-40B4-BE49-F238E27FC236}">
                <a16:creationId xmlns:a16="http://schemas.microsoft.com/office/drawing/2014/main" id="{CFBC9A16-6610-1A99-DCF4-966F94567A85}"/>
              </a:ext>
            </a:extLst>
          </p:cNvPr>
          <p:cNvPicPr>
            <a:picLocks noChangeAspect="1"/>
          </p:cNvPicPr>
          <p:nvPr/>
        </p:nvPicPr>
        <p:blipFill>
          <a:blip r:embed="rId4"/>
          <a:stretch>
            <a:fillRect/>
          </a:stretch>
        </p:blipFill>
        <p:spPr>
          <a:xfrm>
            <a:off x="-44984" y="1074670"/>
            <a:ext cx="7676324" cy="5709663"/>
          </a:xfrm>
          <a:prstGeom prst="rect">
            <a:avLst/>
          </a:prstGeom>
        </p:spPr>
      </p:pic>
    </p:spTree>
    <p:custDataLst>
      <p:tags r:id="rId1"/>
    </p:custDataLst>
    <p:extLst>
      <p:ext uri="{BB962C8B-B14F-4D97-AF65-F5344CB8AC3E}">
        <p14:creationId xmlns:p14="http://schemas.microsoft.com/office/powerpoint/2010/main" val="1039072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randombar(horizontal)">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barn(inVertical)">
                                      <p:cBhvr>
                                        <p:cTn id="1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ounded Rectangle 35"/>
          <p:cNvSpPr/>
          <p:nvPr/>
        </p:nvSpPr>
        <p:spPr>
          <a:xfrm>
            <a:off x="8296698" y="30549"/>
            <a:ext cx="2845086" cy="851735"/>
          </a:xfrm>
          <a:prstGeom prst="roundRect">
            <a:avLst>
              <a:gd name="adj" fmla="val 7712"/>
            </a:avLst>
          </a:prstGeom>
          <a:solidFill>
            <a:srgbClr val="2A3F7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cs typeface="+mn-ea"/>
              <a:sym typeface="+mn-lt"/>
            </a:endParaRPr>
          </a:p>
        </p:txBody>
      </p:sp>
      <p:grpSp>
        <p:nvGrpSpPr>
          <p:cNvPr id="31" name="组合 30"/>
          <p:cNvGrpSpPr/>
          <p:nvPr/>
        </p:nvGrpSpPr>
        <p:grpSpPr>
          <a:xfrm>
            <a:off x="74343" y="-18337"/>
            <a:ext cx="6333709" cy="861175"/>
            <a:chOff x="74343" y="-18337"/>
            <a:chExt cx="6333709" cy="861175"/>
          </a:xfrm>
        </p:grpSpPr>
        <p:grpSp>
          <p:nvGrpSpPr>
            <p:cNvPr id="32" name="组合 31"/>
            <p:cNvGrpSpPr/>
            <p:nvPr/>
          </p:nvGrpSpPr>
          <p:grpSpPr>
            <a:xfrm>
              <a:off x="74343" y="-18337"/>
              <a:ext cx="2005677" cy="861175"/>
              <a:chOff x="8521700" y="-18337"/>
              <a:chExt cx="3314701" cy="1564706"/>
            </a:xfrm>
            <a:effectLst/>
          </p:grpSpPr>
          <p:sp>
            <p:nvSpPr>
              <p:cNvPr id="34" name="任意多边形: 形状 33"/>
              <p:cNvSpPr/>
              <p:nvPr/>
            </p:nvSpPr>
            <p:spPr>
              <a:xfrm rot="10800000">
                <a:off x="10024397" y="-18337"/>
                <a:ext cx="1812004" cy="1138147"/>
              </a:xfrm>
              <a:custGeom>
                <a:avLst/>
                <a:gdLst>
                  <a:gd name="connsiteX0" fmla="*/ 1812004 w 1812004"/>
                  <a:gd name="connsiteY0" fmla="*/ 1138147 h 1138147"/>
                  <a:gd name="connsiteX1" fmla="*/ 1484679 w 1812004"/>
                  <a:gd name="connsiteY1" fmla="*/ 1138147 h 1138147"/>
                  <a:gd name="connsiteX2" fmla="*/ 906002 w 1812004"/>
                  <a:gd name="connsiteY2" fmla="*/ 411195 h 1138147"/>
                  <a:gd name="connsiteX3" fmla="*/ 327325 w 1812004"/>
                  <a:gd name="connsiteY3" fmla="*/ 1138147 h 1138147"/>
                  <a:gd name="connsiteX4" fmla="*/ 0 w 1812004"/>
                  <a:gd name="connsiteY4" fmla="*/ 1138147 h 1138147"/>
                  <a:gd name="connsiteX5" fmla="*/ 906002 w 1812004"/>
                  <a:gd name="connsiteY5" fmla="*/ 0 h 1138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12004" h="1138147">
                    <a:moveTo>
                      <a:pt x="1812004" y="1138147"/>
                    </a:moveTo>
                    <a:lnTo>
                      <a:pt x="1484679" y="1138147"/>
                    </a:lnTo>
                    <a:lnTo>
                      <a:pt x="906002" y="411195"/>
                    </a:lnTo>
                    <a:lnTo>
                      <a:pt x="327325" y="1138147"/>
                    </a:lnTo>
                    <a:lnTo>
                      <a:pt x="0" y="1138147"/>
                    </a:lnTo>
                    <a:lnTo>
                      <a:pt x="906002" y="0"/>
                    </a:lnTo>
                    <a:close/>
                  </a:path>
                </a:pathLst>
              </a:custGeom>
              <a:solidFill>
                <a:srgbClr val="2A3F7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5" name="任意多边形: 形状 34"/>
              <p:cNvSpPr/>
              <p:nvPr/>
            </p:nvSpPr>
            <p:spPr>
              <a:xfrm rot="10800000">
                <a:off x="8521700" y="-1181"/>
                <a:ext cx="2463801" cy="1547550"/>
              </a:xfrm>
              <a:custGeom>
                <a:avLst/>
                <a:gdLst>
                  <a:gd name="connsiteX0" fmla="*/ 2463801 w 2463801"/>
                  <a:gd name="connsiteY0" fmla="*/ 1547550 h 1547550"/>
                  <a:gd name="connsiteX1" fmla="*/ 2061437 w 2463801"/>
                  <a:gd name="connsiteY1" fmla="*/ 1547550 h 1547550"/>
                  <a:gd name="connsiteX2" fmla="*/ 1231901 w 2463801"/>
                  <a:gd name="connsiteY2" fmla="*/ 505463 h 1547550"/>
                  <a:gd name="connsiteX3" fmla="*/ 402365 w 2463801"/>
                  <a:gd name="connsiteY3" fmla="*/ 1547550 h 1547550"/>
                  <a:gd name="connsiteX4" fmla="*/ 0 w 2463801"/>
                  <a:gd name="connsiteY4" fmla="*/ 1547550 h 1547550"/>
                  <a:gd name="connsiteX5" fmla="*/ 1231901 w 2463801"/>
                  <a:gd name="connsiteY5" fmla="*/ 0 h 1547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63801" h="1547550">
                    <a:moveTo>
                      <a:pt x="2463801" y="1547550"/>
                    </a:moveTo>
                    <a:lnTo>
                      <a:pt x="2061437" y="1547550"/>
                    </a:lnTo>
                    <a:lnTo>
                      <a:pt x="1231901" y="505463"/>
                    </a:lnTo>
                    <a:lnTo>
                      <a:pt x="402365" y="1547550"/>
                    </a:lnTo>
                    <a:lnTo>
                      <a:pt x="0" y="1547550"/>
                    </a:lnTo>
                    <a:lnTo>
                      <a:pt x="1231901" y="0"/>
                    </a:lnTo>
                    <a:close/>
                  </a:path>
                </a:pathLst>
              </a:custGeom>
              <a:solidFill>
                <a:srgbClr val="5577D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
          <p:nvSpPr>
            <p:cNvPr id="33" name="文本框 4"/>
            <p:cNvSpPr txBox="1"/>
            <p:nvPr/>
          </p:nvSpPr>
          <p:spPr>
            <a:xfrm>
              <a:off x="2218656" y="165867"/>
              <a:ext cx="4189396" cy="52322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800" dirty="0">
                  <a:solidFill>
                    <a:schemeClr val="tx1">
                      <a:lumMod val="65000"/>
                      <a:lumOff val="35000"/>
                    </a:schemeClr>
                  </a:solidFill>
                  <a:latin typeface="阿里巴巴普惠体 2.0 95 ExtraBold" panose="00020600040101010101" pitchFamily="18" charset="-122"/>
                  <a:ea typeface="阿里巴巴普惠体 2.0 95 ExtraBold" panose="00020600040101010101" pitchFamily="18" charset="-122"/>
                  <a:cs typeface="阿里巴巴普惠体 2.0 95 ExtraBold" panose="00020600040101010101" pitchFamily="18" charset="-122"/>
                  <a:sym typeface="+mn-lt"/>
                </a:rPr>
                <a:t>对接工程</a:t>
              </a:r>
              <a:r>
                <a:rPr lang="en-US" altLang="zh-CN" sz="2800" dirty="0">
                  <a:solidFill>
                    <a:schemeClr val="tx1">
                      <a:lumMod val="65000"/>
                      <a:lumOff val="35000"/>
                    </a:schemeClr>
                  </a:solidFill>
                  <a:latin typeface="阿里巴巴普惠体 2.0 95 ExtraBold" panose="00020600040101010101" pitchFamily="18" charset="-122"/>
                  <a:ea typeface="阿里巴巴普惠体 2.0 95 ExtraBold" panose="00020600040101010101" pitchFamily="18" charset="-122"/>
                  <a:cs typeface="阿里巴巴普惠体 2.0 95 ExtraBold" panose="00020600040101010101" pitchFamily="18" charset="-122"/>
                  <a:sym typeface="+mn-lt"/>
                </a:rPr>
                <a:t>-</a:t>
              </a:r>
              <a:r>
                <a:rPr lang="zh-CN" altLang="en-US" sz="2800" dirty="0">
                  <a:solidFill>
                    <a:schemeClr val="tx1">
                      <a:lumMod val="65000"/>
                      <a:lumOff val="35000"/>
                    </a:schemeClr>
                  </a:solidFill>
                  <a:latin typeface="阿里巴巴普惠体 2.0 95 ExtraBold" panose="00020600040101010101" pitchFamily="18" charset="-122"/>
                  <a:ea typeface="阿里巴巴普惠体 2.0 95 ExtraBold" panose="00020600040101010101" pitchFamily="18" charset="-122"/>
                  <a:cs typeface="阿里巴巴普惠体 2.0 95 ExtraBold" panose="00020600040101010101" pitchFamily="18" charset="-122"/>
                  <a:sym typeface="+mn-lt"/>
                </a:rPr>
                <a:t>前后端对接</a:t>
              </a:r>
            </a:p>
          </p:txBody>
        </p:sp>
      </p:grpSp>
      <p:sp>
        <p:nvSpPr>
          <p:cNvPr id="40" name="文本框 39"/>
          <p:cNvSpPr txBox="1"/>
          <p:nvPr/>
        </p:nvSpPr>
        <p:spPr>
          <a:xfrm>
            <a:off x="8900033" y="118414"/>
            <a:ext cx="1824192" cy="523220"/>
          </a:xfrm>
          <a:prstGeom prst="rect">
            <a:avLst/>
          </a:prstGeom>
          <a:noFill/>
        </p:spPr>
        <p:txBody>
          <a:bodyPr wrap="square" rtlCol="0">
            <a:spAutoFit/>
          </a:bodyPr>
          <a:lstStyle/>
          <a:p>
            <a:r>
              <a:rPr lang="zh-CN" altLang="en-US" sz="2800" b="1" dirty="0">
                <a:solidFill>
                  <a:schemeClr val="bg1"/>
                </a:solidFill>
                <a:cs typeface="+mn-ea"/>
                <a:sym typeface="+mn-lt"/>
              </a:rPr>
              <a:t>对接展示</a:t>
            </a:r>
          </a:p>
        </p:txBody>
      </p:sp>
      <p:sp>
        <p:nvSpPr>
          <p:cNvPr id="24" name="文本框 23"/>
          <p:cNvSpPr txBox="1"/>
          <p:nvPr/>
        </p:nvSpPr>
        <p:spPr>
          <a:xfrm>
            <a:off x="7584524" y="5546191"/>
            <a:ext cx="6110796" cy="461665"/>
          </a:xfrm>
          <a:prstGeom prst="rect">
            <a:avLst/>
          </a:prstGeom>
          <a:noFill/>
        </p:spPr>
        <p:txBody>
          <a:bodyPr wrap="square">
            <a:spAutoFit/>
          </a:bodyPr>
          <a:lstStyle/>
          <a:p>
            <a:r>
              <a:rPr lang="zh-CN" altLang="en-US" sz="2400" b="1" dirty="0">
                <a:solidFill>
                  <a:schemeClr val="tx1">
                    <a:lumMod val="85000"/>
                    <a:lumOff val="15000"/>
                  </a:schemeClr>
                </a:solidFill>
                <a:latin typeface="黑体" panose="02010609060101010101" pitchFamily="49" charset="-122"/>
                <a:ea typeface="黑体" panose="02010609060101010101" pitchFamily="49" charset="-122"/>
              </a:rPr>
              <a:t>用户登录动作的前后端对接展示</a:t>
            </a:r>
            <a:endParaRPr lang="en-US" altLang="zh-CN" sz="2400" b="1" dirty="0">
              <a:latin typeface="PingFang SC"/>
            </a:endParaRPr>
          </a:p>
        </p:txBody>
      </p:sp>
      <p:pic>
        <p:nvPicPr>
          <p:cNvPr id="6" name="图片 5">
            <a:extLst>
              <a:ext uri="{FF2B5EF4-FFF2-40B4-BE49-F238E27FC236}">
                <a16:creationId xmlns:a16="http://schemas.microsoft.com/office/drawing/2014/main" id="{AFF9668D-983C-CCA1-D944-E2FFB8947548}"/>
              </a:ext>
            </a:extLst>
          </p:cNvPr>
          <p:cNvPicPr>
            <a:picLocks noChangeAspect="1"/>
          </p:cNvPicPr>
          <p:nvPr/>
        </p:nvPicPr>
        <p:blipFill>
          <a:blip r:embed="rId4"/>
          <a:stretch>
            <a:fillRect/>
          </a:stretch>
        </p:blipFill>
        <p:spPr>
          <a:xfrm>
            <a:off x="0" y="947576"/>
            <a:ext cx="7345410" cy="5220052"/>
          </a:xfrm>
          <a:prstGeom prst="rect">
            <a:avLst/>
          </a:prstGeom>
        </p:spPr>
      </p:pic>
      <p:pic>
        <p:nvPicPr>
          <p:cNvPr id="8" name="图片 7">
            <a:extLst>
              <a:ext uri="{FF2B5EF4-FFF2-40B4-BE49-F238E27FC236}">
                <a16:creationId xmlns:a16="http://schemas.microsoft.com/office/drawing/2014/main" id="{DE0442F0-6101-17E6-91C4-068764FB4A3E}"/>
              </a:ext>
            </a:extLst>
          </p:cNvPr>
          <p:cNvPicPr>
            <a:picLocks noChangeAspect="1"/>
          </p:cNvPicPr>
          <p:nvPr/>
        </p:nvPicPr>
        <p:blipFill>
          <a:blip r:embed="rId5"/>
          <a:stretch>
            <a:fillRect/>
          </a:stretch>
        </p:blipFill>
        <p:spPr>
          <a:xfrm>
            <a:off x="7345410" y="947576"/>
            <a:ext cx="4706789" cy="4083433"/>
          </a:xfrm>
          <a:prstGeom prst="rect">
            <a:avLst/>
          </a:prstGeom>
        </p:spPr>
      </p:pic>
    </p:spTree>
    <p:custDataLst>
      <p:tags r:id="rId1"/>
    </p:custDataLst>
    <p:extLst>
      <p:ext uri="{BB962C8B-B14F-4D97-AF65-F5344CB8AC3E}">
        <p14:creationId xmlns:p14="http://schemas.microsoft.com/office/powerpoint/2010/main" val="11774072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组合 30"/>
          <p:cNvGrpSpPr/>
          <p:nvPr/>
        </p:nvGrpSpPr>
        <p:grpSpPr>
          <a:xfrm>
            <a:off x="74343" y="-18337"/>
            <a:ext cx="6333709" cy="861175"/>
            <a:chOff x="74343" y="-18337"/>
            <a:chExt cx="6333709" cy="861175"/>
          </a:xfrm>
        </p:grpSpPr>
        <p:grpSp>
          <p:nvGrpSpPr>
            <p:cNvPr id="32" name="组合 31"/>
            <p:cNvGrpSpPr/>
            <p:nvPr/>
          </p:nvGrpSpPr>
          <p:grpSpPr>
            <a:xfrm>
              <a:off x="74343" y="-18337"/>
              <a:ext cx="2005677" cy="861175"/>
              <a:chOff x="8521700" y="-18337"/>
              <a:chExt cx="3314701" cy="1564706"/>
            </a:xfrm>
            <a:effectLst/>
          </p:grpSpPr>
          <p:sp>
            <p:nvSpPr>
              <p:cNvPr id="34" name="任意多边形: 形状 33"/>
              <p:cNvSpPr/>
              <p:nvPr/>
            </p:nvSpPr>
            <p:spPr>
              <a:xfrm rot="10800000">
                <a:off x="10024397" y="-18337"/>
                <a:ext cx="1812004" cy="1138147"/>
              </a:xfrm>
              <a:custGeom>
                <a:avLst/>
                <a:gdLst>
                  <a:gd name="connsiteX0" fmla="*/ 1812004 w 1812004"/>
                  <a:gd name="connsiteY0" fmla="*/ 1138147 h 1138147"/>
                  <a:gd name="connsiteX1" fmla="*/ 1484679 w 1812004"/>
                  <a:gd name="connsiteY1" fmla="*/ 1138147 h 1138147"/>
                  <a:gd name="connsiteX2" fmla="*/ 906002 w 1812004"/>
                  <a:gd name="connsiteY2" fmla="*/ 411195 h 1138147"/>
                  <a:gd name="connsiteX3" fmla="*/ 327325 w 1812004"/>
                  <a:gd name="connsiteY3" fmla="*/ 1138147 h 1138147"/>
                  <a:gd name="connsiteX4" fmla="*/ 0 w 1812004"/>
                  <a:gd name="connsiteY4" fmla="*/ 1138147 h 1138147"/>
                  <a:gd name="connsiteX5" fmla="*/ 906002 w 1812004"/>
                  <a:gd name="connsiteY5" fmla="*/ 0 h 1138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12004" h="1138147">
                    <a:moveTo>
                      <a:pt x="1812004" y="1138147"/>
                    </a:moveTo>
                    <a:lnTo>
                      <a:pt x="1484679" y="1138147"/>
                    </a:lnTo>
                    <a:lnTo>
                      <a:pt x="906002" y="411195"/>
                    </a:lnTo>
                    <a:lnTo>
                      <a:pt x="327325" y="1138147"/>
                    </a:lnTo>
                    <a:lnTo>
                      <a:pt x="0" y="1138147"/>
                    </a:lnTo>
                    <a:lnTo>
                      <a:pt x="906002" y="0"/>
                    </a:lnTo>
                    <a:close/>
                  </a:path>
                </a:pathLst>
              </a:custGeom>
              <a:solidFill>
                <a:srgbClr val="2A3F7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5" name="任意多边形: 形状 34"/>
              <p:cNvSpPr/>
              <p:nvPr/>
            </p:nvSpPr>
            <p:spPr>
              <a:xfrm rot="10800000">
                <a:off x="8521700" y="-1181"/>
                <a:ext cx="2463801" cy="1547550"/>
              </a:xfrm>
              <a:custGeom>
                <a:avLst/>
                <a:gdLst>
                  <a:gd name="connsiteX0" fmla="*/ 2463801 w 2463801"/>
                  <a:gd name="connsiteY0" fmla="*/ 1547550 h 1547550"/>
                  <a:gd name="connsiteX1" fmla="*/ 2061437 w 2463801"/>
                  <a:gd name="connsiteY1" fmla="*/ 1547550 h 1547550"/>
                  <a:gd name="connsiteX2" fmla="*/ 1231901 w 2463801"/>
                  <a:gd name="connsiteY2" fmla="*/ 505463 h 1547550"/>
                  <a:gd name="connsiteX3" fmla="*/ 402365 w 2463801"/>
                  <a:gd name="connsiteY3" fmla="*/ 1547550 h 1547550"/>
                  <a:gd name="connsiteX4" fmla="*/ 0 w 2463801"/>
                  <a:gd name="connsiteY4" fmla="*/ 1547550 h 1547550"/>
                  <a:gd name="connsiteX5" fmla="*/ 1231901 w 2463801"/>
                  <a:gd name="connsiteY5" fmla="*/ 0 h 1547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63801" h="1547550">
                    <a:moveTo>
                      <a:pt x="2463801" y="1547550"/>
                    </a:moveTo>
                    <a:lnTo>
                      <a:pt x="2061437" y="1547550"/>
                    </a:lnTo>
                    <a:lnTo>
                      <a:pt x="1231901" y="505463"/>
                    </a:lnTo>
                    <a:lnTo>
                      <a:pt x="402365" y="1547550"/>
                    </a:lnTo>
                    <a:lnTo>
                      <a:pt x="0" y="1547550"/>
                    </a:lnTo>
                    <a:lnTo>
                      <a:pt x="1231901" y="0"/>
                    </a:lnTo>
                    <a:close/>
                  </a:path>
                </a:pathLst>
              </a:custGeom>
              <a:solidFill>
                <a:srgbClr val="5577D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
          <p:nvSpPr>
            <p:cNvPr id="33" name="文本框 4"/>
            <p:cNvSpPr txBox="1"/>
            <p:nvPr/>
          </p:nvSpPr>
          <p:spPr>
            <a:xfrm>
              <a:off x="2218656" y="165867"/>
              <a:ext cx="4189396" cy="52322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800" dirty="0">
                  <a:solidFill>
                    <a:schemeClr val="tx1">
                      <a:lumMod val="65000"/>
                      <a:lumOff val="35000"/>
                    </a:schemeClr>
                  </a:solidFill>
                  <a:latin typeface="阿里巴巴普惠体 2.0 95 ExtraBold" panose="00020600040101010101" pitchFamily="18" charset="-122"/>
                  <a:ea typeface="阿里巴巴普惠体 2.0 95 ExtraBold" panose="00020600040101010101" pitchFamily="18" charset="-122"/>
                  <a:cs typeface="阿里巴巴普惠体 2.0 95 ExtraBold" panose="00020600040101010101" pitchFamily="18" charset="-122"/>
                  <a:sym typeface="+mn-lt"/>
                </a:rPr>
                <a:t>对接工程</a:t>
              </a:r>
              <a:r>
                <a:rPr lang="en-US" altLang="zh-CN" sz="2800" dirty="0">
                  <a:solidFill>
                    <a:schemeClr val="tx1">
                      <a:lumMod val="65000"/>
                      <a:lumOff val="35000"/>
                    </a:schemeClr>
                  </a:solidFill>
                  <a:latin typeface="阿里巴巴普惠体 2.0 95 ExtraBold" panose="00020600040101010101" pitchFamily="18" charset="-122"/>
                  <a:ea typeface="阿里巴巴普惠体 2.0 95 ExtraBold" panose="00020600040101010101" pitchFamily="18" charset="-122"/>
                  <a:cs typeface="阿里巴巴普惠体 2.0 95 ExtraBold" panose="00020600040101010101" pitchFamily="18" charset="-122"/>
                  <a:sym typeface="+mn-lt"/>
                </a:rPr>
                <a:t>-</a:t>
              </a:r>
              <a:r>
                <a:rPr lang="zh-CN" altLang="en-US" sz="2800" dirty="0">
                  <a:solidFill>
                    <a:schemeClr val="tx1">
                      <a:lumMod val="65000"/>
                      <a:lumOff val="35000"/>
                    </a:schemeClr>
                  </a:solidFill>
                  <a:latin typeface="阿里巴巴普惠体 2.0 95 ExtraBold" panose="00020600040101010101" pitchFamily="18" charset="-122"/>
                  <a:ea typeface="阿里巴巴普惠体 2.0 95 ExtraBold" panose="00020600040101010101" pitchFamily="18" charset="-122"/>
                  <a:cs typeface="阿里巴巴普惠体 2.0 95 ExtraBold" panose="00020600040101010101" pitchFamily="18" charset="-122"/>
                  <a:sym typeface="+mn-lt"/>
                </a:rPr>
                <a:t>后端与算法端</a:t>
              </a:r>
            </a:p>
          </p:txBody>
        </p:sp>
      </p:grpSp>
      <p:sp>
        <p:nvSpPr>
          <p:cNvPr id="17" name="文本框 16"/>
          <p:cNvSpPr txBox="1"/>
          <p:nvPr/>
        </p:nvSpPr>
        <p:spPr>
          <a:xfrm>
            <a:off x="371713" y="2736502"/>
            <a:ext cx="3693885" cy="1200329"/>
          </a:xfrm>
          <a:prstGeom prst="rect">
            <a:avLst/>
          </a:prstGeom>
          <a:noFill/>
        </p:spPr>
        <p:txBody>
          <a:bodyPr wrap="square" rtlCol="0">
            <a:spAutoFit/>
          </a:bodyPr>
          <a:lstStyle/>
          <a:p>
            <a:r>
              <a:rPr lang="zh-CN" altLang="en-US" sz="2400" b="1" dirty="0">
                <a:cs typeface="+mn-ea"/>
                <a:sym typeface="+mn-lt"/>
              </a:rPr>
              <a:t>后端与算法端通过共同连接的数据库进行数据的传输访问</a:t>
            </a:r>
            <a:endParaRPr lang="en-US" altLang="zh-CN" sz="1600" b="1" dirty="0">
              <a:cs typeface="+mn-ea"/>
              <a:sym typeface="+mn-lt"/>
            </a:endParaRPr>
          </a:p>
        </p:txBody>
      </p:sp>
      <p:sp>
        <p:nvSpPr>
          <p:cNvPr id="12" name="Rounded Rectangle 35"/>
          <p:cNvSpPr/>
          <p:nvPr/>
        </p:nvSpPr>
        <p:spPr>
          <a:xfrm>
            <a:off x="123958" y="1513519"/>
            <a:ext cx="4189396" cy="816719"/>
          </a:xfrm>
          <a:prstGeom prst="roundRect">
            <a:avLst>
              <a:gd name="adj" fmla="val 7712"/>
            </a:avLst>
          </a:prstGeom>
          <a:solidFill>
            <a:srgbClr val="2A3F7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13" name="文本框 12"/>
          <p:cNvSpPr txBox="1"/>
          <p:nvPr/>
        </p:nvSpPr>
        <p:spPr>
          <a:xfrm>
            <a:off x="460927" y="1513519"/>
            <a:ext cx="3852427" cy="523220"/>
          </a:xfrm>
          <a:prstGeom prst="rect">
            <a:avLst/>
          </a:prstGeom>
          <a:noFill/>
        </p:spPr>
        <p:txBody>
          <a:bodyPr wrap="square" rtlCol="0">
            <a:spAutoFit/>
          </a:bodyPr>
          <a:lstStyle/>
          <a:p>
            <a:r>
              <a:rPr lang="en-US" altLang="zh-CN" sz="2800" b="1" dirty="0">
                <a:solidFill>
                  <a:schemeClr val="bg1"/>
                </a:solidFill>
                <a:cs typeface="+mn-ea"/>
                <a:sym typeface="+mn-lt"/>
              </a:rPr>
              <a:t>4.2 </a:t>
            </a:r>
            <a:r>
              <a:rPr lang="zh-CN" altLang="en-US" sz="2800" b="1" dirty="0">
                <a:solidFill>
                  <a:schemeClr val="bg1"/>
                </a:solidFill>
                <a:cs typeface="+mn-ea"/>
                <a:sym typeface="+mn-lt"/>
              </a:rPr>
              <a:t>后端算法端对接</a:t>
            </a:r>
          </a:p>
        </p:txBody>
      </p:sp>
      <p:pic>
        <p:nvPicPr>
          <p:cNvPr id="3" name="图片 2">
            <a:extLst>
              <a:ext uri="{FF2B5EF4-FFF2-40B4-BE49-F238E27FC236}">
                <a16:creationId xmlns:a16="http://schemas.microsoft.com/office/drawing/2014/main" id="{DA22449A-1C84-68DF-32E2-85CEFCD311E3}"/>
              </a:ext>
            </a:extLst>
          </p:cNvPr>
          <p:cNvPicPr>
            <a:picLocks noChangeAspect="1"/>
          </p:cNvPicPr>
          <p:nvPr/>
        </p:nvPicPr>
        <p:blipFill>
          <a:blip r:embed="rId4"/>
          <a:stretch>
            <a:fillRect/>
          </a:stretch>
        </p:blipFill>
        <p:spPr>
          <a:xfrm>
            <a:off x="4604042" y="964418"/>
            <a:ext cx="7259556" cy="2520884"/>
          </a:xfrm>
          <a:prstGeom prst="rect">
            <a:avLst/>
          </a:prstGeom>
        </p:spPr>
      </p:pic>
      <p:sp>
        <p:nvSpPr>
          <p:cNvPr id="14" name="文本框 13">
            <a:extLst>
              <a:ext uri="{FF2B5EF4-FFF2-40B4-BE49-F238E27FC236}">
                <a16:creationId xmlns:a16="http://schemas.microsoft.com/office/drawing/2014/main" id="{F9A33717-69E9-424A-38C4-F9E958B68F53}"/>
              </a:ext>
            </a:extLst>
          </p:cNvPr>
          <p:cNvSpPr txBox="1"/>
          <p:nvPr/>
        </p:nvSpPr>
        <p:spPr>
          <a:xfrm>
            <a:off x="460927" y="4753141"/>
            <a:ext cx="6193292" cy="1938992"/>
          </a:xfrm>
          <a:prstGeom prst="rect">
            <a:avLst/>
          </a:prstGeom>
          <a:noFill/>
        </p:spPr>
        <p:txBody>
          <a:bodyPr wrap="square">
            <a:spAutoFit/>
          </a:bodyPr>
          <a:lstStyle/>
          <a:p>
            <a:pPr algn="just"/>
            <a:r>
              <a:rPr lang="zh-CN" altLang="en-US" sz="2400" kern="100" dirty="0">
                <a:latin typeface="等线" panose="02010600030101010101" pitchFamily="2" charset="-122"/>
                <a:ea typeface="黑体" panose="02010609060101010101" pitchFamily="49" charset="-122"/>
                <a:cs typeface="Times New Roman" panose="02020603050405020304" pitchFamily="18" charset="0"/>
              </a:rPr>
              <a:t>其中算法中的函数、后端处理的函数配套使用</a:t>
            </a:r>
            <a:r>
              <a:rPr lang="zh-CN" altLang="zh-CN" sz="2400" kern="100" dirty="0">
                <a:effectLst/>
                <a:latin typeface="等线" panose="02010600030101010101" pitchFamily="2" charset="-122"/>
                <a:ea typeface="等线" panose="02010600030101010101" pitchFamily="2" charset="-122"/>
                <a:cs typeface="Times New Roman" panose="02020603050405020304" pitchFamily="18" charset="0"/>
              </a:rPr>
              <a:t>session</a:t>
            </a:r>
            <a:r>
              <a:rPr lang="zh-CN" altLang="en-US" sz="2400" kern="100" dirty="0">
                <a:effectLst/>
                <a:latin typeface="等线" panose="02010600030101010101" pitchFamily="2" charset="-122"/>
                <a:ea typeface="等线" panose="02010600030101010101" pitchFamily="2" charset="-122"/>
                <a:cs typeface="Times New Roman" panose="02020603050405020304" pitchFamily="18" charset="0"/>
              </a:rPr>
              <a:t>中的方法</a:t>
            </a:r>
            <a:r>
              <a:rPr lang="zh-CN" altLang="zh-CN" sz="2400" kern="100" dirty="0">
                <a:effectLst/>
                <a:latin typeface="等线" panose="02010600030101010101" pitchFamily="2" charset="-122"/>
                <a:ea typeface="黑体" panose="02010609060101010101" pitchFamily="49" charset="-122"/>
                <a:cs typeface="Times New Roman" panose="02020603050405020304" pitchFamily="18" charset="0"/>
              </a:rPr>
              <a:t>便可以</a:t>
            </a:r>
            <a:r>
              <a:rPr lang="zh-CN" altLang="en-US" sz="2400" kern="100" dirty="0">
                <a:effectLst/>
                <a:latin typeface="等线" panose="02010600030101010101" pitchFamily="2" charset="-122"/>
                <a:ea typeface="黑体" panose="02010609060101010101" pitchFamily="49" charset="-122"/>
                <a:cs typeface="Times New Roman" panose="02020603050405020304" pitchFamily="18" charset="0"/>
              </a:rPr>
              <a:t>接着</a:t>
            </a:r>
            <a:r>
              <a:rPr lang="zh-CN" altLang="zh-CN" sz="2400" kern="100" dirty="0">
                <a:effectLst/>
                <a:latin typeface="等线" panose="02010600030101010101" pitchFamily="2" charset="-122"/>
                <a:ea typeface="黑体" panose="02010609060101010101" pitchFamily="49" charset="-122"/>
                <a:cs typeface="Times New Roman" panose="02020603050405020304" pitchFamily="18" charset="0"/>
              </a:rPr>
              <a:t>使用</a:t>
            </a:r>
            <a:r>
              <a:rPr lang="zh-CN" altLang="zh-CN" sz="2400" kern="100" dirty="0">
                <a:effectLst/>
                <a:latin typeface="等线" panose="02010600030101010101" pitchFamily="2" charset="-122"/>
                <a:ea typeface="等线" panose="02010600030101010101" pitchFamily="2" charset="-122"/>
                <a:cs typeface="Times New Roman" panose="02020603050405020304" pitchFamily="18" charset="0"/>
              </a:rPr>
              <a:t>sql</a:t>
            </a:r>
            <a:r>
              <a:rPr lang="zh-CN" altLang="zh-CN" sz="2400" kern="100" dirty="0">
                <a:effectLst/>
                <a:latin typeface="等线" panose="02010600030101010101" pitchFamily="2" charset="-122"/>
                <a:ea typeface="黑体" panose="02010609060101010101" pitchFamily="49" charset="-122"/>
                <a:cs typeface="Times New Roman" panose="02020603050405020304" pitchFamily="18" charset="0"/>
              </a:rPr>
              <a:t>语句对数据库进行操作</a:t>
            </a:r>
            <a:r>
              <a:rPr lang="zh-CN" altLang="en-US" sz="2400" kern="100" dirty="0">
                <a:effectLst/>
                <a:latin typeface="等线" panose="02010600030101010101" pitchFamily="2" charset="-122"/>
                <a:ea typeface="黑体" panose="02010609060101010101" pitchFamily="49" charset="-122"/>
                <a:cs typeface="Times New Roman" panose="02020603050405020304" pitchFamily="18" charset="0"/>
              </a:rPr>
              <a:t>，达到以数据库为中间媒介进行数据交互的目的</a:t>
            </a:r>
            <a:endParaRPr lang="zh-CN" altLang="zh-CN" sz="24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endParaRPr lang="zh-CN" altLang="zh-CN" sz="24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15" name="文本框 14">
            <a:extLst>
              <a:ext uri="{FF2B5EF4-FFF2-40B4-BE49-F238E27FC236}">
                <a16:creationId xmlns:a16="http://schemas.microsoft.com/office/drawing/2014/main" id="{F8D3AD47-5223-E5C7-077A-C9744918920D}"/>
              </a:ext>
            </a:extLst>
          </p:cNvPr>
          <p:cNvSpPr txBox="1"/>
          <p:nvPr/>
        </p:nvSpPr>
        <p:spPr>
          <a:xfrm>
            <a:off x="4604042" y="3613666"/>
            <a:ext cx="5853344" cy="830997"/>
          </a:xfrm>
          <a:prstGeom prst="rect">
            <a:avLst/>
          </a:prstGeom>
          <a:noFill/>
        </p:spPr>
        <p:txBody>
          <a:bodyPr wrap="square" rtlCol="0">
            <a:spAutoFit/>
          </a:bodyPr>
          <a:lstStyle/>
          <a:p>
            <a:r>
              <a:rPr lang="zh-CN" altLang="en-US" sz="2400" b="1" dirty="0">
                <a:cs typeface="+mn-ea"/>
                <a:sym typeface="+mn-lt"/>
              </a:rPr>
              <a:t>需要注意的是我们使用的是云数据库，通过配置数据库一项即可以连接到数据库</a:t>
            </a:r>
            <a:endParaRPr lang="en-US" altLang="zh-CN" sz="1600" b="1" dirty="0">
              <a:cs typeface="+mn-ea"/>
              <a:sym typeface="+mn-lt"/>
            </a:endParaRPr>
          </a:p>
        </p:txBody>
      </p:sp>
    </p:spTree>
    <p:custDataLst>
      <p:tags r:id="rId1"/>
    </p:custDataLst>
    <p:extLst>
      <p:ext uri="{BB962C8B-B14F-4D97-AF65-F5344CB8AC3E}">
        <p14:creationId xmlns:p14="http://schemas.microsoft.com/office/powerpoint/2010/main" val="10314574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randombar(horizontal)">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barn(inVertical)">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randombar(horizontal)">
                                      <p:cBhvr>
                                        <p:cTn id="1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3" grpId="0"/>
      <p:bldP spid="1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ounded Rectangle 35"/>
          <p:cNvSpPr/>
          <p:nvPr/>
        </p:nvSpPr>
        <p:spPr>
          <a:xfrm>
            <a:off x="74343" y="5977092"/>
            <a:ext cx="3835285" cy="816719"/>
          </a:xfrm>
          <a:prstGeom prst="roundRect">
            <a:avLst>
              <a:gd name="adj" fmla="val 7712"/>
            </a:avLst>
          </a:prstGeom>
          <a:solidFill>
            <a:srgbClr val="2A3F7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cs typeface="+mn-ea"/>
              <a:sym typeface="+mn-lt"/>
            </a:endParaRPr>
          </a:p>
        </p:txBody>
      </p:sp>
      <p:grpSp>
        <p:nvGrpSpPr>
          <p:cNvPr id="31" name="组合 30"/>
          <p:cNvGrpSpPr/>
          <p:nvPr/>
        </p:nvGrpSpPr>
        <p:grpSpPr>
          <a:xfrm>
            <a:off x="74343" y="-18337"/>
            <a:ext cx="6333709" cy="861175"/>
            <a:chOff x="74343" y="-18337"/>
            <a:chExt cx="6333709" cy="861175"/>
          </a:xfrm>
        </p:grpSpPr>
        <p:grpSp>
          <p:nvGrpSpPr>
            <p:cNvPr id="32" name="组合 31"/>
            <p:cNvGrpSpPr/>
            <p:nvPr/>
          </p:nvGrpSpPr>
          <p:grpSpPr>
            <a:xfrm>
              <a:off x="74343" y="-18337"/>
              <a:ext cx="2005677" cy="861175"/>
              <a:chOff x="8521700" y="-18337"/>
              <a:chExt cx="3314701" cy="1564706"/>
            </a:xfrm>
            <a:effectLst/>
          </p:grpSpPr>
          <p:sp>
            <p:nvSpPr>
              <p:cNvPr id="34" name="任意多边形: 形状 33"/>
              <p:cNvSpPr/>
              <p:nvPr/>
            </p:nvSpPr>
            <p:spPr>
              <a:xfrm rot="10800000">
                <a:off x="10024397" y="-18337"/>
                <a:ext cx="1812004" cy="1138147"/>
              </a:xfrm>
              <a:custGeom>
                <a:avLst/>
                <a:gdLst>
                  <a:gd name="connsiteX0" fmla="*/ 1812004 w 1812004"/>
                  <a:gd name="connsiteY0" fmla="*/ 1138147 h 1138147"/>
                  <a:gd name="connsiteX1" fmla="*/ 1484679 w 1812004"/>
                  <a:gd name="connsiteY1" fmla="*/ 1138147 h 1138147"/>
                  <a:gd name="connsiteX2" fmla="*/ 906002 w 1812004"/>
                  <a:gd name="connsiteY2" fmla="*/ 411195 h 1138147"/>
                  <a:gd name="connsiteX3" fmla="*/ 327325 w 1812004"/>
                  <a:gd name="connsiteY3" fmla="*/ 1138147 h 1138147"/>
                  <a:gd name="connsiteX4" fmla="*/ 0 w 1812004"/>
                  <a:gd name="connsiteY4" fmla="*/ 1138147 h 1138147"/>
                  <a:gd name="connsiteX5" fmla="*/ 906002 w 1812004"/>
                  <a:gd name="connsiteY5" fmla="*/ 0 h 1138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12004" h="1138147">
                    <a:moveTo>
                      <a:pt x="1812004" y="1138147"/>
                    </a:moveTo>
                    <a:lnTo>
                      <a:pt x="1484679" y="1138147"/>
                    </a:lnTo>
                    <a:lnTo>
                      <a:pt x="906002" y="411195"/>
                    </a:lnTo>
                    <a:lnTo>
                      <a:pt x="327325" y="1138147"/>
                    </a:lnTo>
                    <a:lnTo>
                      <a:pt x="0" y="1138147"/>
                    </a:lnTo>
                    <a:lnTo>
                      <a:pt x="906002" y="0"/>
                    </a:lnTo>
                    <a:close/>
                  </a:path>
                </a:pathLst>
              </a:custGeom>
              <a:solidFill>
                <a:srgbClr val="2A3F7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5" name="任意多边形: 形状 34"/>
              <p:cNvSpPr/>
              <p:nvPr/>
            </p:nvSpPr>
            <p:spPr>
              <a:xfrm rot="10800000">
                <a:off x="8521700" y="-1181"/>
                <a:ext cx="2463801" cy="1547550"/>
              </a:xfrm>
              <a:custGeom>
                <a:avLst/>
                <a:gdLst>
                  <a:gd name="connsiteX0" fmla="*/ 2463801 w 2463801"/>
                  <a:gd name="connsiteY0" fmla="*/ 1547550 h 1547550"/>
                  <a:gd name="connsiteX1" fmla="*/ 2061437 w 2463801"/>
                  <a:gd name="connsiteY1" fmla="*/ 1547550 h 1547550"/>
                  <a:gd name="connsiteX2" fmla="*/ 1231901 w 2463801"/>
                  <a:gd name="connsiteY2" fmla="*/ 505463 h 1547550"/>
                  <a:gd name="connsiteX3" fmla="*/ 402365 w 2463801"/>
                  <a:gd name="connsiteY3" fmla="*/ 1547550 h 1547550"/>
                  <a:gd name="connsiteX4" fmla="*/ 0 w 2463801"/>
                  <a:gd name="connsiteY4" fmla="*/ 1547550 h 1547550"/>
                  <a:gd name="connsiteX5" fmla="*/ 1231901 w 2463801"/>
                  <a:gd name="connsiteY5" fmla="*/ 0 h 1547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63801" h="1547550">
                    <a:moveTo>
                      <a:pt x="2463801" y="1547550"/>
                    </a:moveTo>
                    <a:lnTo>
                      <a:pt x="2061437" y="1547550"/>
                    </a:lnTo>
                    <a:lnTo>
                      <a:pt x="1231901" y="505463"/>
                    </a:lnTo>
                    <a:lnTo>
                      <a:pt x="402365" y="1547550"/>
                    </a:lnTo>
                    <a:lnTo>
                      <a:pt x="0" y="1547550"/>
                    </a:lnTo>
                    <a:lnTo>
                      <a:pt x="1231901" y="0"/>
                    </a:lnTo>
                    <a:close/>
                  </a:path>
                </a:pathLst>
              </a:custGeom>
              <a:solidFill>
                <a:srgbClr val="5577D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
          <p:nvSpPr>
            <p:cNvPr id="33" name="文本框 4"/>
            <p:cNvSpPr txBox="1"/>
            <p:nvPr/>
          </p:nvSpPr>
          <p:spPr>
            <a:xfrm>
              <a:off x="2218656" y="165867"/>
              <a:ext cx="4189396" cy="52322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800" dirty="0">
                  <a:solidFill>
                    <a:schemeClr val="tx1">
                      <a:lumMod val="65000"/>
                      <a:lumOff val="35000"/>
                    </a:schemeClr>
                  </a:solidFill>
                  <a:latin typeface="阿里巴巴普惠体 2.0 95 ExtraBold" panose="00020600040101010101" pitchFamily="18" charset="-122"/>
                  <a:ea typeface="阿里巴巴普惠体 2.0 95 ExtraBold" panose="00020600040101010101" pitchFamily="18" charset="-122"/>
                  <a:cs typeface="阿里巴巴普惠体 2.0 95 ExtraBold" panose="00020600040101010101" pitchFamily="18" charset="-122"/>
                  <a:sym typeface="+mn-lt"/>
                </a:rPr>
                <a:t>对接工程</a:t>
              </a:r>
              <a:r>
                <a:rPr lang="en-US" altLang="zh-CN" sz="2800" dirty="0">
                  <a:solidFill>
                    <a:schemeClr val="tx1">
                      <a:lumMod val="65000"/>
                      <a:lumOff val="35000"/>
                    </a:schemeClr>
                  </a:solidFill>
                  <a:latin typeface="阿里巴巴普惠体 2.0 95 ExtraBold" panose="00020600040101010101" pitchFamily="18" charset="-122"/>
                  <a:ea typeface="阿里巴巴普惠体 2.0 95 ExtraBold" panose="00020600040101010101" pitchFamily="18" charset="-122"/>
                  <a:cs typeface="阿里巴巴普惠体 2.0 95 ExtraBold" panose="00020600040101010101" pitchFamily="18" charset="-122"/>
                  <a:sym typeface="+mn-lt"/>
                </a:rPr>
                <a:t>-</a:t>
              </a:r>
              <a:r>
                <a:rPr lang="zh-CN" altLang="en-US" sz="2800" dirty="0">
                  <a:solidFill>
                    <a:schemeClr val="tx1">
                      <a:lumMod val="65000"/>
                      <a:lumOff val="35000"/>
                    </a:schemeClr>
                  </a:solidFill>
                  <a:latin typeface="阿里巴巴普惠体 2.0 95 ExtraBold" panose="00020600040101010101" pitchFamily="18" charset="-122"/>
                  <a:ea typeface="阿里巴巴普惠体 2.0 95 ExtraBold" panose="00020600040101010101" pitchFamily="18" charset="-122"/>
                  <a:cs typeface="阿里巴巴普惠体 2.0 95 ExtraBold" panose="00020600040101010101" pitchFamily="18" charset="-122"/>
                  <a:sym typeface="+mn-lt"/>
                </a:rPr>
                <a:t>后端与算法端</a:t>
              </a:r>
            </a:p>
          </p:txBody>
        </p:sp>
      </p:grpSp>
      <p:sp>
        <p:nvSpPr>
          <p:cNvPr id="40" name="文本框 39"/>
          <p:cNvSpPr txBox="1"/>
          <p:nvPr/>
        </p:nvSpPr>
        <p:spPr>
          <a:xfrm>
            <a:off x="595543" y="6085812"/>
            <a:ext cx="3246225" cy="523220"/>
          </a:xfrm>
          <a:prstGeom prst="rect">
            <a:avLst/>
          </a:prstGeom>
          <a:noFill/>
        </p:spPr>
        <p:txBody>
          <a:bodyPr wrap="square" rtlCol="0">
            <a:spAutoFit/>
          </a:bodyPr>
          <a:lstStyle/>
          <a:p>
            <a:r>
              <a:rPr lang="zh-CN" altLang="en-US" sz="2800" b="1" dirty="0">
                <a:solidFill>
                  <a:schemeClr val="bg1"/>
                </a:solidFill>
                <a:cs typeface="+mn-ea"/>
                <a:sym typeface="+mn-lt"/>
              </a:rPr>
              <a:t>算法端访问数据库</a:t>
            </a:r>
          </a:p>
        </p:txBody>
      </p:sp>
      <p:pic>
        <p:nvPicPr>
          <p:cNvPr id="4" name="图片 3">
            <a:extLst>
              <a:ext uri="{FF2B5EF4-FFF2-40B4-BE49-F238E27FC236}">
                <a16:creationId xmlns:a16="http://schemas.microsoft.com/office/drawing/2014/main" id="{F6FA8FF7-F442-56BC-1387-2666FFC13724}"/>
              </a:ext>
            </a:extLst>
          </p:cNvPr>
          <p:cNvPicPr>
            <a:picLocks noChangeAspect="1"/>
          </p:cNvPicPr>
          <p:nvPr/>
        </p:nvPicPr>
        <p:blipFill>
          <a:blip r:embed="rId4"/>
          <a:stretch>
            <a:fillRect/>
          </a:stretch>
        </p:blipFill>
        <p:spPr>
          <a:xfrm>
            <a:off x="0" y="751405"/>
            <a:ext cx="9585510" cy="5040908"/>
          </a:xfrm>
          <a:prstGeom prst="rect">
            <a:avLst/>
          </a:prstGeom>
        </p:spPr>
      </p:pic>
      <p:sp>
        <p:nvSpPr>
          <p:cNvPr id="15" name="文本框 14">
            <a:extLst>
              <a:ext uri="{FF2B5EF4-FFF2-40B4-BE49-F238E27FC236}">
                <a16:creationId xmlns:a16="http://schemas.microsoft.com/office/drawing/2014/main" id="{7C22F6AE-A875-6C93-9616-F2D2E0963E24}"/>
              </a:ext>
            </a:extLst>
          </p:cNvPr>
          <p:cNvSpPr txBox="1"/>
          <p:nvPr/>
        </p:nvSpPr>
        <p:spPr>
          <a:xfrm>
            <a:off x="6301997" y="5945654"/>
            <a:ext cx="5523060" cy="830997"/>
          </a:xfrm>
          <a:prstGeom prst="rect">
            <a:avLst/>
          </a:prstGeom>
          <a:noFill/>
        </p:spPr>
        <p:txBody>
          <a:bodyPr wrap="square" rtlCol="0">
            <a:spAutoFit/>
          </a:bodyPr>
          <a:lstStyle/>
          <a:p>
            <a:r>
              <a:rPr lang="zh-CN" altLang="en-US" sz="2400" b="1" dirty="0">
                <a:cs typeface="+mn-ea"/>
                <a:sym typeface="+mn-lt"/>
              </a:rPr>
              <a:t>其中算法端在进行数据读取、数据存入的时候使用</a:t>
            </a:r>
            <a:r>
              <a:rPr lang="en-US" altLang="zh-CN" sz="2400" b="1" dirty="0">
                <a:cs typeface="+mn-ea"/>
                <a:sym typeface="+mn-lt"/>
              </a:rPr>
              <a:t>SQL</a:t>
            </a:r>
            <a:r>
              <a:rPr lang="zh-CN" altLang="en-US" sz="2400" b="1" dirty="0">
                <a:cs typeface="+mn-ea"/>
                <a:sym typeface="+mn-lt"/>
              </a:rPr>
              <a:t>语句获得数据即可</a:t>
            </a:r>
            <a:endParaRPr lang="en-US" altLang="zh-CN" sz="1600" b="1" dirty="0">
              <a:cs typeface="+mn-ea"/>
              <a:sym typeface="+mn-lt"/>
            </a:endParaRPr>
          </a:p>
        </p:txBody>
      </p:sp>
    </p:spTree>
    <p:custDataLst>
      <p:tags r:id="rId1"/>
    </p:custDataLst>
    <p:extLst>
      <p:ext uri="{BB962C8B-B14F-4D97-AF65-F5344CB8AC3E}">
        <p14:creationId xmlns:p14="http://schemas.microsoft.com/office/powerpoint/2010/main" val="12475712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randombar(horizontal)">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ounded Rectangle 35"/>
          <p:cNvSpPr/>
          <p:nvPr/>
        </p:nvSpPr>
        <p:spPr>
          <a:xfrm>
            <a:off x="78188" y="5967259"/>
            <a:ext cx="3835285" cy="816719"/>
          </a:xfrm>
          <a:prstGeom prst="roundRect">
            <a:avLst>
              <a:gd name="adj" fmla="val 7712"/>
            </a:avLst>
          </a:prstGeom>
          <a:solidFill>
            <a:srgbClr val="2A3F7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cs typeface="+mn-ea"/>
              <a:sym typeface="+mn-lt"/>
            </a:endParaRPr>
          </a:p>
        </p:txBody>
      </p:sp>
      <p:grpSp>
        <p:nvGrpSpPr>
          <p:cNvPr id="31" name="组合 30"/>
          <p:cNvGrpSpPr/>
          <p:nvPr/>
        </p:nvGrpSpPr>
        <p:grpSpPr>
          <a:xfrm>
            <a:off x="74343" y="-18337"/>
            <a:ext cx="6333709" cy="861175"/>
            <a:chOff x="74343" y="-18337"/>
            <a:chExt cx="6333709" cy="861175"/>
          </a:xfrm>
        </p:grpSpPr>
        <p:grpSp>
          <p:nvGrpSpPr>
            <p:cNvPr id="32" name="组合 31"/>
            <p:cNvGrpSpPr/>
            <p:nvPr/>
          </p:nvGrpSpPr>
          <p:grpSpPr>
            <a:xfrm>
              <a:off x="74343" y="-18337"/>
              <a:ext cx="2005677" cy="861175"/>
              <a:chOff x="8521700" y="-18337"/>
              <a:chExt cx="3314701" cy="1564706"/>
            </a:xfrm>
            <a:effectLst/>
          </p:grpSpPr>
          <p:sp>
            <p:nvSpPr>
              <p:cNvPr id="34" name="任意多边形: 形状 33"/>
              <p:cNvSpPr/>
              <p:nvPr/>
            </p:nvSpPr>
            <p:spPr>
              <a:xfrm rot="10800000">
                <a:off x="10024397" y="-18337"/>
                <a:ext cx="1812004" cy="1138147"/>
              </a:xfrm>
              <a:custGeom>
                <a:avLst/>
                <a:gdLst>
                  <a:gd name="connsiteX0" fmla="*/ 1812004 w 1812004"/>
                  <a:gd name="connsiteY0" fmla="*/ 1138147 h 1138147"/>
                  <a:gd name="connsiteX1" fmla="*/ 1484679 w 1812004"/>
                  <a:gd name="connsiteY1" fmla="*/ 1138147 h 1138147"/>
                  <a:gd name="connsiteX2" fmla="*/ 906002 w 1812004"/>
                  <a:gd name="connsiteY2" fmla="*/ 411195 h 1138147"/>
                  <a:gd name="connsiteX3" fmla="*/ 327325 w 1812004"/>
                  <a:gd name="connsiteY3" fmla="*/ 1138147 h 1138147"/>
                  <a:gd name="connsiteX4" fmla="*/ 0 w 1812004"/>
                  <a:gd name="connsiteY4" fmla="*/ 1138147 h 1138147"/>
                  <a:gd name="connsiteX5" fmla="*/ 906002 w 1812004"/>
                  <a:gd name="connsiteY5" fmla="*/ 0 h 1138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12004" h="1138147">
                    <a:moveTo>
                      <a:pt x="1812004" y="1138147"/>
                    </a:moveTo>
                    <a:lnTo>
                      <a:pt x="1484679" y="1138147"/>
                    </a:lnTo>
                    <a:lnTo>
                      <a:pt x="906002" y="411195"/>
                    </a:lnTo>
                    <a:lnTo>
                      <a:pt x="327325" y="1138147"/>
                    </a:lnTo>
                    <a:lnTo>
                      <a:pt x="0" y="1138147"/>
                    </a:lnTo>
                    <a:lnTo>
                      <a:pt x="906002" y="0"/>
                    </a:lnTo>
                    <a:close/>
                  </a:path>
                </a:pathLst>
              </a:custGeom>
              <a:solidFill>
                <a:srgbClr val="2A3F7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5" name="任意多边形: 形状 34"/>
              <p:cNvSpPr/>
              <p:nvPr/>
            </p:nvSpPr>
            <p:spPr>
              <a:xfrm rot="10800000">
                <a:off x="8521700" y="-1181"/>
                <a:ext cx="2463801" cy="1547550"/>
              </a:xfrm>
              <a:custGeom>
                <a:avLst/>
                <a:gdLst>
                  <a:gd name="connsiteX0" fmla="*/ 2463801 w 2463801"/>
                  <a:gd name="connsiteY0" fmla="*/ 1547550 h 1547550"/>
                  <a:gd name="connsiteX1" fmla="*/ 2061437 w 2463801"/>
                  <a:gd name="connsiteY1" fmla="*/ 1547550 h 1547550"/>
                  <a:gd name="connsiteX2" fmla="*/ 1231901 w 2463801"/>
                  <a:gd name="connsiteY2" fmla="*/ 505463 h 1547550"/>
                  <a:gd name="connsiteX3" fmla="*/ 402365 w 2463801"/>
                  <a:gd name="connsiteY3" fmla="*/ 1547550 h 1547550"/>
                  <a:gd name="connsiteX4" fmla="*/ 0 w 2463801"/>
                  <a:gd name="connsiteY4" fmla="*/ 1547550 h 1547550"/>
                  <a:gd name="connsiteX5" fmla="*/ 1231901 w 2463801"/>
                  <a:gd name="connsiteY5" fmla="*/ 0 h 1547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63801" h="1547550">
                    <a:moveTo>
                      <a:pt x="2463801" y="1547550"/>
                    </a:moveTo>
                    <a:lnTo>
                      <a:pt x="2061437" y="1547550"/>
                    </a:lnTo>
                    <a:lnTo>
                      <a:pt x="1231901" y="505463"/>
                    </a:lnTo>
                    <a:lnTo>
                      <a:pt x="402365" y="1547550"/>
                    </a:lnTo>
                    <a:lnTo>
                      <a:pt x="0" y="1547550"/>
                    </a:lnTo>
                    <a:lnTo>
                      <a:pt x="1231901" y="0"/>
                    </a:lnTo>
                    <a:close/>
                  </a:path>
                </a:pathLst>
              </a:custGeom>
              <a:solidFill>
                <a:srgbClr val="5577D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
          <p:nvSpPr>
            <p:cNvPr id="33" name="文本框 4"/>
            <p:cNvSpPr txBox="1"/>
            <p:nvPr/>
          </p:nvSpPr>
          <p:spPr>
            <a:xfrm>
              <a:off x="2218656" y="165867"/>
              <a:ext cx="4189396" cy="52322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800" dirty="0">
                  <a:solidFill>
                    <a:schemeClr val="tx1">
                      <a:lumMod val="65000"/>
                      <a:lumOff val="35000"/>
                    </a:schemeClr>
                  </a:solidFill>
                  <a:latin typeface="阿里巴巴普惠体 2.0 95 ExtraBold" panose="00020600040101010101" pitchFamily="18" charset="-122"/>
                  <a:ea typeface="阿里巴巴普惠体 2.0 95 ExtraBold" panose="00020600040101010101" pitchFamily="18" charset="-122"/>
                  <a:cs typeface="阿里巴巴普惠体 2.0 95 ExtraBold" panose="00020600040101010101" pitchFamily="18" charset="-122"/>
                  <a:sym typeface="+mn-lt"/>
                </a:rPr>
                <a:t>对接工程</a:t>
              </a:r>
              <a:r>
                <a:rPr lang="en-US" altLang="zh-CN" sz="2800" dirty="0">
                  <a:solidFill>
                    <a:schemeClr val="tx1">
                      <a:lumMod val="65000"/>
                      <a:lumOff val="35000"/>
                    </a:schemeClr>
                  </a:solidFill>
                  <a:latin typeface="阿里巴巴普惠体 2.0 95 ExtraBold" panose="00020600040101010101" pitchFamily="18" charset="-122"/>
                  <a:ea typeface="阿里巴巴普惠体 2.0 95 ExtraBold" panose="00020600040101010101" pitchFamily="18" charset="-122"/>
                  <a:cs typeface="阿里巴巴普惠体 2.0 95 ExtraBold" panose="00020600040101010101" pitchFamily="18" charset="-122"/>
                  <a:sym typeface="+mn-lt"/>
                </a:rPr>
                <a:t>-</a:t>
              </a:r>
              <a:r>
                <a:rPr lang="zh-CN" altLang="en-US" sz="2800" dirty="0">
                  <a:solidFill>
                    <a:schemeClr val="tx1">
                      <a:lumMod val="65000"/>
                      <a:lumOff val="35000"/>
                    </a:schemeClr>
                  </a:solidFill>
                  <a:latin typeface="阿里巴巴普惠体 2.0 95 ExtraBold" panose="00020600040101010101" pitchFamily="18" charset="-122"/>
                  <a:ea typeface="阿里巴巴普惠体 2.0 95 ExtraBold" panose="00020600040101010101" pitchFamily="18" charset="-122"/>
                  <a:cs typeface="阿里巴巴普惠体 2.0 95 ExtraBold" panose="00020600040101010101" pitchFamily="18" charset="-122"/>
                  <a:sym typeface="+mn-lt"/>
                </a:rPr>
                <a:t>后端与算法端</a:t>
              </a:r>
            </a:p>
          </p:txBody>
        </p:sp>
      </p:grpSp>
      <p:sp>
        <p:nvSpPr>
          <p:cNvPr id="40" name="文本框 39"/>
          <p:cNvSpPr txBox="1"/>
          <p:nvPr/>
        </p:nvSpPr>
        <p:spPr>
          <a:xfrm>
            <a:off x="596250" y="6096543"/>
            <a:ext cx="3091828" cy="523220"/>
          </a:xfrm>
          <a:prstGeom prst="rect">
            <a:avLst/>
          </a:prstGeom>
          <a:noFill/>
        </p:spPr>
        <p:txBody>
          <a:bodyPr wrap="square" rtlCol="0">
            <a:spAutoFit/>
          </a:bodyPr>
          <a:lstStyle/>
          <a:p>
            <a:r>
              <a:rPr lang="zh-CN" altLang="en-US" sz="2800" b="1" dirty="0">
                <a:solidFill>
                  <a:schemeClr val="bg1"/>
                </a:solidFill>
                <a:cs typeface="+mn-ea"/>
                <a:sym typeface="+mn-lt"/>
              </a:rPr>
              <a:t>后端访问数据库</a:t>
            </a:r>
          </a:p>
        </p:txBody>
      </p:sp>
      <p:pic>
        <p:nvPicPr>
          <p:cNvPr id="4" name="图片 3">
            <a:extLst>
              <a:ext uri="{FF2B5EF4-FFF2-40B4-BE49-F238E27FC236}">
                <a16:creationId xmlns:a16="http://schemas.microsoft.com/office/drawing/2014/main" id="{70B98957-23B9-7C0B-0521-4989B0697065}"/>
              </a:ext>
            </a:extLst>
          </p:cNvPr>
          <p:cNvPicPr>
            <a:picLocks noChangeAspect="1"/>
          </p:cNvPicPr>
          <p:nvPr/>
        </p:nvPicPr>
        <p:blipFill>
          <a:blip r:embed="rId4"/>
          <a:stretch>
            <a:fillRect/>
          </a:stretch>
        </p:blipFill>
        <p:spPr>
          <a:xfrm>
            <a:off x="0" y="852281"/>
            <a:ext cx="12192000" cy="4837941"/>
          </a:xfrm>
          <a:prstGeom prst="rect">
            <a:avLst/>
          </a:prstGeom>
        </p:spPr>
      </p:pic>
      <p:pic>
        <p:nvPicPr>
          <p:cNvPr id="6" name="图片 5">
            <a:extLst>
              <a:ext uri="{FF2B5EF4-FFF2-40B4-BE49-F238E27FC236}">
                <a16:creationId xmlns:a16="http://schemas.microsoft.com/office/drawing/2014/main" id="{76047D94-C766-753F-D757-7547DBA7B72B}"/>
              </a:ext>
            </a:extLst>
          </p:cNvPr>
          <p:cNvPicPr>
            <a:picLocks noChangeAspect="1"/>
          </p:cNvPicPr>
          <p:nvPr/>
        </p:nvPicPr>
        <p:blipFill>
          <a:blip r:embed="rId5"/>
          <a:stretch>
            <a:fillRect/>
          </a:stretch>
        </p:blipFill>
        <p:spPr>
          <a:xfrm>
            <a:off x="0" y="842839"/>
            <a:ext cx="9358325" cy="4808670"/>
          </a:xfrm>
          <a:prstGeom prst="rect">
            <a:avLst/>
          </a:prstGeom>
        </p:spPr>
      </p:pic>
      <p:sp>
        <p:nvSpPr>
          <p:cNvPr id="15" name="文本框 14">
            <a:extLst>
              <a:ext uri="{FF2B5EF4-FFF2-40B4-BE49-F238E27FC236}">
                <a16:creationId xmlns:a16="http://schemas.microsoft.com/office/drawing/2014/main" id="{FDF96EFF-5386-5B82-7E64-8123D0BB543D}"/>
              </a:ext>
            </a:extLst>
          </p:cNvPr>
          <p:cNvSpPr txBox="1"/>
          <p:nvPr/>
        </p:nvSpPr>
        <p:spPr>
          <a:xfrm>
            <a:off x="5048048" y="5942655"/>
            <a:ext cx="5276683" cy="830997"/>
          </a:xfrm>
          <a:prstGeom prst="rect">
            <a:avLst/>
          </a:prstGeom>
          <a:noFill/>
        </p:spPr>
        <p:txBody>
          <a:bodyPr wrap="square" rtlCol="0">
            <a:spAutoFit/>
          </a:bodyPr>
          <a:lstStyle/>
          <a:p>
            <a:r>
              <a:rPr lang="zh-CN" altLang="en-US" sz="2400" b="1" dirty="0">
                <a:cs typeface="+mn-ea"/>
                <a:sym typeface="+mn-lt"/>
              </a:rPr>
              <a:t>后端首先定义访问函数，之后的具体函数进行相应的调用</a:t>
            </a:r>
            <a:endParaRPr lang="en-US" altLang="zh-CN" sz="1600" b="1" dirty="0">
              <a:cs typeface="+mn-ea"/>
              <a:sym typeface="+mn-lt"/>
            </a:endParaRPr>
          </a:p>
        </p:txBody>
      </p:sp>
    </p:spTree>
    <p:custDataLst>
      <p:tags r:id="rId1"/>
    </p:custDataLst>
    <p:extLst>
      <p:ext uri="{BB962C8B-B14F-4D97-AF65-F5344CB8AC3E}">
        <p14:creationId xmlns:p14="http://schemas.microsoft.com/office/powerpoint/2010/main" val="23975250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randombar(horizontal)">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0-#ppt_w/2"/>
                                          </p:val>
                                        </p:tav>
                                        <p:tav tm="100000">
                                          <p:val>
                                            <p:strVal val="#ppt_x"/>
                                          </p:val>
                                        </p:tav>
                                      </p:tavLst>
                                    </p:anim>
                                    <p:anim calcmode="lin" valueType="num">
                                      <p:cBhvr additive="base">
                                        <p:cTn id="18"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任意多边形: 形状 70"/>
          <p:cNvSpPr/>
          <p:nvPr/>
        </p:nvSpPr>
        <p:spPr>
          <a:xfrm rot="10800000">
            <a:off x="2664345" y="-5793"/>
            <a:ext cx="6863310" cy="3921164"/>
          </a:xfrm>
          <a:custGeom>
            <a:avLst/>
            <a:gdLst>
              <a:gd name="connsiteX0" fmla="*/ 2463801 w 2463801"/>
              <a:gd name="connsiteY0" fmla="*/ 1547550 h 1547550"/>
              <a:gd name="connsiteX1" fmla="*/ 2061437 w 2463801"/>
              <a:gd name="connsiteY1" fmla="*/ 1547550 h 1547550"/>
              <a:gd name="connsiteX2" fmla="*/ 1231901 w 2463801"/>
              <a:gd name="connsiteY2" fmla="*/ 505463 h 1547550"/>
              <a:gd name="connsiteX3" fmla="*/ 402365 w 2463801"/>
              <a:gd name="connsiteY3" fmla="*/ 1547550 h 1547550"/>
              <a:gd name="connsiteX4" fmla="*/ 0 w 2463801"/>
              <a:gd name="connsiteY4" fmla="*/ 1547550 h 1547550"/>
              <a:gd name="connsiteX5" fmla="*/ 1231901 w 2463801"/>
              <a:gd name="connsiteY5" fmla="*/ 0 h 1547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63801" h="1547550">
                <a:moveTo>
                  <a:pt x="2463801" y="1547550"/>
                </a:moveTo>
                <a:lnTo>
                  <a:pt x="2061437" y="1547550"/>
                </a:lnTo>
                <a:lnTo>
                  <a:pt x="1231901" y="505463"/>
                </a:lnTo>
                <a:lnTo>
                  <a:pt x="402365" y="1547550"/>
                </a:lnTo>
                <a:lnTo>
                  <a:pt x="0" y="1547550"/>
                </a:lnTo>
                <a:lnTo>
                  <a:pt x="1231901" y="0"/>
                </a:lnTo>
                <a:close/>
              </a:path>
            </a:pathLst>
          </a:custGeom>
          <a:solidFill>
            <a:srgbClr val="D9D9D9">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15" name="组合 14"/>
          <p:cNvGrpSpPr/>
          <p:nvPr/>
        </p:nvGrpSpPr>
        <p:grpSpPr>
          <a:xfrm>
            <a:off x="9128246" y="-18337"/>
            <a:ext cx="2708155" cy="1162797"/>
            <a:chOff x="8521700" y="-18337"/>
            <a:chExt cx="3314701" cy="1564706"/>
          </a:xfrm>
        </p:grpSpPr>
        <p:sp>
          <p:nvSpPr>
            <p:cNvPr id="49" name="任意多边形: 形状 48"/>
            <p:cNvSpPr/>
            <p:nvPr/>
          </p:nvSpPr>
          <p:spPr>
            <a:xfrm rot="10800000">
              <a:off x="10024397" y="-18337"/>
              <a:ext cx="1812004" cy="1138147"/>
            </a:xfrm>
            <a:custGeom>
              <a:avLst/>
              <a:gdLst>
                <a:gd name="connsiteX0" fmla="*/ 1812004 w 1812004"/>
                <a:gd name="connsiteY0" fmla="*/ 1138147 h 1138147"/>
                <a:gd name="connsiteX1" fmla="*/ 1484679 w 1812004"/>
                <a:gd name="connsiteY1" fmla="*/ 1138147 h 1138147"/>
                <a:gd name="connsiteX2" fmla="*/ 906002 w 1812004"/>
                <a:gd name="connsiteY2" fmla="*/ 411195 h 1138147"/>
                <a:gd name="connsiteX3" fmla="*/ 327325 w 1812004"/>
                <a:gd name="connsiteY3" fmla="*/ 1138147 h 1138147"/>
                <a:gd name="connsiteX4" fmla="*/ 0 w 1812004"/>
                <a:gd name="connsiteY4" fmla="*/ 1138147 h 1138147"/>
                <a:gd name="connsiteX5" fmla="*/ 906002 w 1812004"/>
                <a:gd name="connsiteY5" fmla="*/ 0 h 1138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12004" h="1138147">
                  <a:moveTo>
                    <a:pt x="1812004" y="1138147"/>
                  </a:moveTo>
                  <a:lnTo>
                    <a:pt x="1484679" y="1138147"/>
                  </a:lnTo>
                  <a:lnTo>
                    <a:pt x="906002" y="411195"/>
                  </a:lnTo>
                  <a:lnTo>
                    <a:pt x="327325" y="1138147"/>
                  </a:lnTo>
                  <a:lnTo>
                    <a:pt x="0" y="1138147"/>
                  </a:lnTo>
                  <a:lnTo>
                    <a:pt x="906002" y="0"/>
                  </a:lnTo>
                  <a:close/>
                </a:path>
              </a:pathLst>
            </a:custGeom>
            <a:solidFill>
              <a:srgbClr val="2A3F7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8" name="任意多边形: 形状 47"/>
            <p:cNvSpPr/>
            <p:nvPr/>
          </p:nvSpPr>
          <p:spPr>
            <a:xfrm rot="10800000">
              <a:off x="8521700" y="-1181"/>
              <a:ext cx="2463801" cy="1547550"/>
            </a:xfrm>
            <a:custGeom>
              <a:avLst/>
              <a:gdLst>
                <a:gd name="connsiteX0" fmla="*/ 2463801 w 2463801"/>
                <a:gd name="connsiteY0" fmla="*/ 1547550 h 1547550"/>
                <a:gd name="connsiteX1" fmla="*/ 2061437 w 2463801"/>
                <a:gd name="connsiteY1" fmla="*/ 1547550 h 1547550"/>
                <a:gd name="connsiteX2" fmla="*/ 1231901 w 2463801"/>
                <a:gd name="connsiteY2" fmla="*/ 505463 h 1547550"/>
                <a:gd name="connsiteX3" fmla="*/ 402365 w 2463801"/>
                <a:gd name="connsiteY3" fmla="*/ 1547550 h 1547550"/>
                <a:gd name="connsiteX4" fmla="*/ 0 w 2463801"/>
                <a:gd name="connsiteY4" fmla="*/ 1547550 h 1547550"/>
                <a:gd name="connsiteX5" fmla="*/ 1231901 w 2463801"/>
                <a:gd name="connsiteY5" fmla="*/ 0 h 1547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63801" h="1547550">
                  <a:moveTo>
                    <a:pt x="2463801" y="1547550"/>
                  </a:moveTo>
                  <a:lnTo>
                    <a:pt x="2061437" y="1547550"/>
                  </a:lnTo>
                  <a:lnTo>
                    <a:pt x="1231901" y="505463"/>
                  </a:lnTo>
                  <a:lnTo>
                    <a:pt x="402365" y="1547550"/>
                  </a:lnTo>
                  <a:lnTo>
                    <a:pt x="0" y="1547550"/>
                  </a:lnTo>
                  <a:lnTo>
                    <a:pt x="1231901" y="0"/>
                  </a:lnTo>
                  <a:close/>
                </a:path>
              </a:pathLst>
            </a:custGeom>
            <a:solidFill>
              <a:srgbClr val="5577D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
        <p:nvSpPr>
          <p:cNvPr id="51" name="任意多边形: 形状 50"/>
          <p:cNvSpPr/>
          <p:nvPr/>
        </p:nvSpPr>
        <p:spPr>
          <a:xfrm>
            <a:off x="169376" y="5131557"/>
            <a:ext cx="2790901" cy="1753007"/>
          </a:xfrm>
          <a:custGeom>
            <a:avLst/>
            <a:gdLst>
              <a:gd name="connsiteX0" fmla="*/ 1395451 w 2790901"/>
              <a:gd name="connsiteY0" fmla="*/ 0 h 1753007"/>
              <a:gd name="connsiteX1" fmla="*/ 2790901 w 2790901"/>
              <a:gd name="connsiteY1" fmla="*/ 1753007 h 1753007"/>
              <a:gd name="connsiteX2" fmla="*/ 2286746 w 2790901"/>
              <a:gd name="connsiteY2" fmla="*/ 1753007 h 1753007"/>
              <a:gd name="connsiteX3" fmla="*/ 1395451 w 2790901"/>
              <a:gd name="connsiteY3" fmla="*/ 633335 h 1753007"/>
              <a:gd name="connsiteX4" fmla="*/ 504155 w 2790901"/>
              <a:gd name="connsiteY4" fmla="*/ 1753007 h 1753007"/>
              <a:gd name="connsiteX5" fmla="*/ 0 w 2790901"/>
              <a:gd name="connsiteY5" fmla="*/ 1753007 h 1753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90901" h="1753007">
                <a:moveTo>
                  <a:pt x="1395451" y="0"/>
                </a:moveTo>
                <a:lnTo>
                  <a:pt x="2790901" y="1753007"/>
                </a:lnTo>
                <a:lnTo>
                  <a:pt x="2286746" y="1753007"/>
                </a:lnTo>
                <a:lnTo>
                  <a:pt x="1395451" y="633335"/>
                </a:lnTo>
                <a:lnTo>
                  <a:pt x="504155" y="1753007"/>
                </a:lnTo>
                <a:lnTo>
                  <a:pt x="0" y="1753007"/>
                </a:lnTo>
                <a:close/>
              </a:path>
            </a:pathLst>
          </a:custGeom>
          <a:solidFill>
            <a:srgbClr val="2A3F7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0" name="任意多边形: 形状 49"/>
          <p:cNvSpPr/>
          <p:nvPr/>
        </p:nvSpPr>
        <p:spPr>
          <a:xfrm>
            <a:off x="1479957" y="4474558"/>
            <a:ext cx="3794818" cy="2383581"/>
          </a:xfrm>
          <a:custGeom>
            <a:avLst/>
            <a:gdLst>
              <a:gd name="connsiteX0" fmla="*/ 1897409 w 3794818"/>
              <a:gd name="connsiteY0" fmla="*/ 0 h 2383581"/>
              <a:gd name="connsiteX1" fmla="*/ 3794818 w 3794818"/>
              <a:gd name="connsiteY1" fmla="*/ 2383581 h 2383581"/>
              <a:gd name="connsiteX2" fmla="*/ 3175084 w 3794818"/>
              <a:gd name="connsiteY2" fmla="*/ 2383581 h 2383581"/>
              <a:gd name="connsiteX3" fmla="*/ 1897409 w 3794818"/>
              <a:gd name="connsiteY3" fmla="*/ 778529 h 2383581"/>
              <a:gd name="connsiteX4" fmla="*/ 619734 w 3794818"/>
              <a:gd name="connsiteY4" fmla="*/ 2383581 h 2383581"/>
              <a:gd name="connsiteX5" fmla="*/ 0 w 3794818"/>
              <a:gd name="connsiteY5" fmla="*/ 2383581 h 2383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94818" h="2383581">
                <a:moveTo>
                  <a:pt x="1897409" y="0"/>
                </a:moveTo>
                <a:lnTo>
                  <a:pt x="3794818" y="2383581"/>
                </a:lnTo>
                <a:lnTo>
                  <a:pt x="3175084" y="2383581"/>
                </a:lnTo>
                <a:lnTo>
                  <a:pt x="1897409" y="778529"/>
                </a:lnTo>
                <a:lnTo>
                  <a:pt x="619734" y="2383581"/>
                </a:lnTo>
                <a:lnTo>
                  <a:pt x="0" y="2383581"/>
                </a:lnTo>
                <a:close/>
              </a:path>
            </a:pathLst>
          </a:custGeom>
          <a:solidFill>
            <a:srgbClr val="5577D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9" name="文本框 28"/>
          <p:cNvSpPr txBox="1"/>
          <p:nvPr/>
        </p:nvSpPr>
        <p:spPr>
          <a:xfrm>
            <a:off x="4795459" y="770257"/>
            <a:ext cx="2601920" cy="1862048"/>
          </a:xfrm>
          <a:prstGeom prst="rect">
            <a:avLst/>
          </a:prstGeom>
          <a:noFill/>
        </p:spPr>
        <p:txBody>
          <a:bodyPr wrap="square">
            <a:spAutoFit/>
          </a:bodyPr>
          <a:lstStyle/>
          <a:p>
            <a:pPr algn="ctr"/>
            <a:r>
              <a:rPr lang="en-US" altLang="zh-CN" sz="11500" b="1" dirty="0">
                <a:solidFill>
                  <a:srgbClr val="5577D1"/>
                </a:solidFill>
              </a:rPr>
              <a:t>05</a:t>
            </a:r>
            <a:endParaRPr lang="zh-CN" altLang="en-US" sz="11500" b="1" dirty="0">
              <a:solidFill>
                <a:srgbClr val="5577D1"/>
              </a:solidFill>
            </a:endParaRPr>
          </a:p>
        </p:txBody>
      </p:sp>
      <p:grpSp>
        <p:nvGrpSpPr>
          <p:cNvPr id="12" name="组合 11"/>
          <p:cNvGrpSpPr/>
          <p:nvPr/>
        </p:nvGrpSpPr>
        <p:grpSpPr>
          <a:xfrm>
            <a:off x="3607635" y="2676728"/>
            <a:ext cx="4976729" cy="707114"/>
            <a:chOff x="846633" y="1951591"/>
            <a:chExt cx="4976729" cy="707114"/>
          </a:xfrm>
        </p:grpSpPr>
        <p:grpSp>
          <p:nvGrpSpPr>
            <p:cNvPr id="4" name="组合 3"/>
            <p:cNvGrpSpPr/>
            <p:nvPr/>
          </p:nvGrpSpPr>
          <p:grpSpPr>
            <a:xfrm>
              <a:off x="846633" y="1951591"/>
              <a:ext cx="4976729" cy="707114"/>
              <a:chOff x="1752599" y="1817778"/>
              <a:chExt cx="8851656" cy="1800789"/>
            </a:xfrm>
          </p:grpSpPr>
          <p:sp>
            <p:nvSpPr>
              <p:cNvPr id="88" name="矩形: 圆角 87"/>
              <p:cNvSpPr/>
              <p:nvPr/>
            </p:nvSpPr>
            <p:spPr>
              <a:xfrm>
                <a:off x="1917453" y="2007345"/>
                <a:ext cx="8686802" cy="1611222"/>
              </a:xfrm>
              <a:prstGeom prst="roundRect">
                <a:avLst>
                  <a:gd name="adj" fmla="val 0"/>
                </a:avLst>
              </a:prstGeom>
              <a:solidFill>
                <a:schemeClr val="bg1"/>
              </a:solidFill>
              <a:ln>
                <a:solidFill>
                  <a:srgbClr val="2A3F74"/>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矩形: 圆角 6"/>
              <p:cNvSpPr/>
              <p:nvPr/>
            </p:nvSpPr>
            <p:spPr>
              <a:xfrm>
                <a:off x="1752599" y="1817778"/>
                <a:ext cx="8686802" cy="1611222"/>
              </a:xfrm>
              <a:prstGeom prst="roundRect">
                <a:avLst>
                  <a:gd name="adj" fmla="val 0"/>
                </a:avLst>
              </a:prstGeom>
              <a:solidFill>
                <a:srgbClr val="5577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文本框 4"/>
            <p:cNvSpPr txBox="1"/>
            <p:nvPr/>
          </p:nvSpPr>
          <p:spPr>
            <a:xfrm>
              <a:off x="1419112" y="2030229"/>
              <a:ext cx="3831772" cy="4616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400" b="1" dirty="0">
                  <a:solidFill>
                    <a:schemeClr val="bg1"/>
                  </a:solidFill>
                  <a:cs typeface="+mn-ea"/>
                  <a:sym typeface="+mn-lt"/>
                </a:rPr>
                <a:t>项目进度管理</a:t>
              </a:r>
              <a:endParaRPr lang="zh-CN" altLang="en-US" sz="2400" dirty="0">
                <a:solidFill>
                  <a:schemeClr val="bg1"/>
                </a:solidFill>
                <a:latin typeface="阿里巴巴普惠体 2.0 95 ExtraBold" panose="00020600040101010101" pitchFamily="18" charset="-122"/>
                <a:ea typeface="阿里巴巴普惠体 2.0 95 ExtraBold" panose="00020600040101010101" pitchFamily="18" charset="-122"/>
                <a:cs typeface="阿里巴巴普惠体 2.0 95 ExtraBold" panose="00020600040101010101" pitchFamily="18" charset="-122"/>
                <a:sym typeface="+mn-lt"/>
              </a:endParaRPr>
            </a:p>
          </p:txBody>
        </p:sp>
      </p:grpSp>
      <p:sp>
        <p:nvSpPr>
          <p:cNvPr id="72" name="文本框 71"/>
          <p:cNvSpPr txBox="1"/>
          <p:nvPr/>
        </p:nvSpPr>
        <p:spPr>
          <a:xfrm>
            <a:off x="4794622" y="589989"/>
            <a:ext cx="2602756" cy="369332"/>
          </a:xfrm>
          <a:prstGeom prst="rect">
            <a:avLst/>
          </a:prstGeom>
          <a:noFill/>
        </p:spPr>
        <p:txBody>
          <a:bodyPr wrap="square">
            <a:spAutoFit/>
          </a:bodyPr>
          <a:lstStyle/>
          <a:p>
            <a:pPr algn="ctr"/>
            <a:r>
              <a:rPr lang="en-US" altLang="zh-CN" dirty="0">
                <a:solidFill>
                  <a:srgbClr val="A6A6A6"/>
                </a:solidFill>
                <a:latin typeface="思源黑体 CN Light" panose="020B0500000000000000" pitchFamily="34" charset="-122"/>
                <a:ea typeface="思源黑体 CN Light" panose="020B0500000000000000" pitchFamily="34" charset="-122"/>
              </a:rPr>
              <a:t>PART</a:t>
            </a:r>
            <a:endParaRPr lang="zh-CN" altLang="en-US" dirty="0">
              <a:solidFill>
                <a:srgbClr val="A6A6A6"/>
              </a:solidFill>
              <a:latin typeface="思源黑体 CN Light" panose="020B0500000000000000" pitchFamily="34" charset="-122"/>
              <a:ea typeface="思源黑体 CN Light" panose="020B0500000000000000" pitchFamily="34" charset="-122"/>
            </a:endParaRPr>
          </a:p>
        </p:txBody>
      </p:sp>
    </p:spTree>
    <p:custDataLst>
      <p:tags r:id="rId1"/>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组合 30"/>
          <p:cNvGrpSpPr/>
          <p:nvPr/>
        </p:nvGrpSpPr>
        <p:grpSpPr>
          <a:xfrm>
            <a:off x="74343" y="-18337"/>
            <a:ext cx="6333709" cy="861175"/>
            <a:chOff x="74343" y="-18337"/>
            <a:chExt cx="6333709" cy="861175"/>
          </a:xfrm>
        </p:grpSpPr>
        <p:grpSp>
          <p:nvGrpSpPr>
            <p:cNvPr id="32" name="组合 31"/>
            <p:cNvGrpSpPr/>
            <p:nvPr/>
          </p:nvGrpSpPr>
          <p:grpSpPr>
            <a:xfrm>
              <a:off x="74343" y="-18337"/>
              <a:ext cx="2005677" cy="861175"/>
              <a:chOff x="8521700" y="-18337"/>
              <a:chExt cx="3314701" cy="1564706"/>
            </a:xfrm>
            <a:effectLst/>
          </p:grpSpPr>
          <p:sp>
            <p:nvSpPr>
              <p:cNvPr id="34" name="任意多边形: 形状 33"/>
              <p:cNvSpPr/>
              <p:nvPr/>
            </p:nvSpPr>
            <p:spPr>
              <a:xfrm rot="10800000">
                <a:off x="10024397" y="-18337"/>
                <a:ext cx="1812004" cy="1138147"/>
              </a:xfrm>
              <a:custGeom>
                <a:avLst/>
                <a:gdLst>
                  <a:gd name="connsiteX0" fmla="*/ 1812004 w 1812004"/>
                  <a:gd name="connsiteY0" fmla="*/ 1138147 h 1138147"/>
                  <a:gd name="connsiteX1" fmla="*/ 1484679 w 1812004"/>
                  <a:gd name="connsiteY1" fmla="*/ 1138147 h 1138147"/>
                  <a:gd name="connsiteX2" fmla="*/ 906002 w 1812004"/>
                  <a:gd name="connsiteY2" fmla="*/ 411195 h 1138147"/>
                  <a:gd name="connsiteX3" fmla="*/ 327325 w 1812004"/>
                  <a:gd name="connsiteY3" fmla="*/ 1138147 h 1138147"/>
                  <a:gd name="connsiteX4" fmla="*/ 0 w 1812004"/>
                  <a:gd name="connsiteY4" fmla="*/ 1138147 h 1138147"/>
                  <a:gd name="connsiteX5" fmla="*/ 906002 w 1812004"/>
                  <a:gd name="connsiteY5" fmla="*/ 0 h 1138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12004" h="1138147">
                    <a:moveTo>
                      <a:pt x="1812004" y="1138147"/>
                    </a:moveTo>
                    <a:lnTo>
                      <a:pt x="1484679" y="1138147"/>
                    </a:lnTo>
                    <a:lnTo>
                      <a:pt x="906002" y="411195"/>
                    </a:lnTo>
                    <a:lnTo>
                      <a:pt x="327325" y="1138147"/>
                    </a:lnTo>
                    <a:lnTo>
                      <a:pt x="0" y="1138147"/>
                    </a:lnTo>
                    <a:lnTo>
                      <a:pt x="906002" y="0"/>
                    </a:lnTo>
                    <a:close/>
                  </a:path>
                </a:pathLst>
              </a:custGeom>
              <a:solidFill>
                <a:srgbClr val="2A3F7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5" name="任意多边形: 形状 34"/>
              <p:cNvSpPr/>
              <p:nvPr/>
            </p:nvSpPr>
            <p:spPr>
              <a:xfrm rot="10800000">
                <a:off x="8521700" y="-1181"/>
                <a:ext cx="2463801" cy="1547550"/>
              </a:xfrm>
              <a:custGeom>
                <a:avLst/>
                <a:gdLst>
                  <a:gd name="connsiteX0" fmla="*/ 2463801 w 2463801"/>
                  <a:gd name="connsiteY0" fmla="*/ 1547550 h 1547550"/>
                  <a:gd name="connsiteX1" fmla="*/ 2061437 w 2463801"/>
                  <a:gd name="connsiteY1" fmla="*/ 1547550 h 1547550"/>
                  <a:gd name="connsiteX2" fmla="*/ 1231901 w 2463801"/>
                  <a:gd name="connsiteY2" fmla="*/ 505463 h 1547550"/>
                  <a:gd name="connsiteX3" fmla="*/ 402365 w 2463801"/>
                  <a:gd name="connsiteY3" fmla="*/ 1547550 h 1547550"/>
                  <a:gd name="connsiteX4" fmla="*/ 0 w 2463801"/>
                  <a:gd name="connsiteY4" fmla="*/ 1547550 h 1547550"/>
                  <a:gd name="connsiteX5" fmla="*/ 1231901 w 2463801"/>
                  <a:gd name="connsiteY5" fmla="*/ 0 h 1547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63801" h="1547550">
                    <a:moveTo>
                      <a:pt x="2463801" y="1547550"/>
                    </a:moveTo>
                    <a:lnTo>
                      <a:pt x="2061437" y="1547550"/>
                    </a:lnTo>
                    <a:lnTo>
                      <a:pt x="1231901" y="505463"/>
                    </a:lnTo>
                    <a:lnTo>
                      <a:pt x="402365" y="1547550"/>
                    </a:lnTo>
                    <a:lnTo>
                      <a:pt x="0" y="1547550"/>
                    </a:lnTo>
                    <a:lnTo>
                      <a:pt x="1231901" y="0"/>
                    </a:lnTo>
                    <a:close/>
                  </a:path>
                </a:pathLst>
              </a:custGeom>
              <a:solidFill>
                <a:srgbClr val="5577D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
          <p:nvSpPr>
            <p:cNvPr id="33" name="文本框 4"/>
            <p:cNvSpPr txBox="1"/>
            <p:nvPr/>
          </p:nvSpPr>
          <p:spPr>
            <a:xfrm>
              <a:off x="2218656" y="165867"/>
              <a:ext cx="4189396" cy="52322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800" dirty="0">
                  <a:solidFill>
                    <a:schemeClr val="tx1">
                      <a:lumMod val="65000"/>
                      <a:lumOff val="35000"/>
                    </a:schemeClr>
                  </a:solidFill>
                  <a:latin typeface="阿里巴巴普惠体 2.0 95 ExtraBold" panose="00020600040101010101" pitchFamily="18" charset="-122"/>
                  <a:ea typeface="阿里巴巴普惠体 2.0 95 ExtraBold" panose="00020600040101010101" pitchFamily="18" charset="-122"/>
                  <a:cs typeface="阿里巴巴普惠体 2.0 95 ExtraBold" panose="00020600040101010101" pitchFamily="18" charset="-122"/>
                  <a:sym typeface="+mn-lt"/>
                </a:rPr>
                <a:t>项目进度管理</a:t>
              </a:r>
            </a:p>
          </p:txBody>
        </p:sp>
      </p:grpSp>
      <p:sp>
        <p:nvSpPr>
          <p:cNvPr id="24" name="文本框 23"/>
          <p:cNvSpPr txBox="1"/>
          <p:nvPr/>
        </p:nvSpPr>
        <p:spPr>
          <a:xfrm>
            <a:off x="7742662" y="2600805"/>
            <a:ext cx="4313214" cy="1938992"/>
          </a:xfrm>
          <a:prstGeom prst="rect">
            <a:avLst/>
          </a:prstGeom>
          <a:noFill/>
        </p:spPr>
        <p:txBody>
          <a:bodyPr wrap="square">
            <a:spAutoFit/>
          </a:bodyPr>
          <a:lstStyle/>
          <a:p>
            <a:r>
              <a:rPr lang="zh-CN" altLang="en-US" sz="2000" b="1" dirty="0">
                <a:latin typeface="PingFang SC"/>
              </a:rPr>
              <a:t>项目的甘特图，其中第一、第二阶段基本完成</a:t>
            </a:r>
            <a:endParaRPr lang="en-US" altLang="zh-CN" sz="2000" b="1" dirty="0">
              <a:latin typeface="PingFang SC"/>
            </a:endParaRPr>
          </a:p>
          <a:p>
            <a:r>
              <a:rPr lang="zh-CN" altLang="en-US" sz="2000" b="1" dirty="0">
                <a:latin typeface="PingFang SC"/>
              </a:rPr>
              <a:t>第三阶段将近完成，只需进行完整的</a:t>
            </a:r>
            <a:r>
              <a:rPr lang="en-US" altLang="zh-CN" sz="2000" b="1" dirty="0">
                <a:latin typeface="PingFang SC"/>
              </a:rPr>
              <a:t>API</a:t>
            </a:r>
            <a:r>
              <a:rPr lang="zh-CN" altLang="en-US" sz="2000" b="1" dirty="0">
                <a:latin typeface="PingFang SC"/>
              </a:rPr>
              <a:t>实现与相应的对接工作</a:t>
            </a:r>
            <a:endParaRPr lang="en-US" altLang="zh-CN" sz="2000" b="1" dirty="0">
              <a:latin typeface="PingFang SC"/>
            </a:endParaRPr>
          </a:p>
          <a:p>
            <a:r>
              <a:rPr lang="zh-CN" altLang="en-US" sz="2000" b="1" dirty="0">
                <a:latin typeface="PingFang SC"/>
              </a:rPr>
              <a:t>第四极端计划定为非功能需求、项目完善、友好性考虑等</a:t>
            </a:r>
            <a:endParaRPr lang="en-US" altLang="zh-CN" sz="2000" b="1" dirty="0">
              <a:latin typeface="PingFang SC"/>
            </a:endParaRPr>
          </a:p>
        </p:txBody>
      </p:sp>
      <p:pic>
        <p:nvPicPr>
          <p:cNvPr id="6" name="图片 5">
            <a:extLst>
              <a:ext uri="{FF2B5EF4-FFF2-40B4-BE49-F238E27FC236}">
                <a16:creationId xmlns:a16="http://schemas.microsoft.com/office/drawing/2014/main" id="{49C97FE4-56F3-ACC7-231F-4720E6737AE8}"/>
              </a:ext>
            </a:extLst>
          </p:cNvPr>
          <p:cNvPicPr>
            <a:picLocks noChangeAspect="1"/>
          </p:cNvPicPr>
          <p:nvPr/>
        </p:nvPicPr>
        <p:blipFill>
          <a:blip r:embed="rId4"/>
          <a:stretch>
            <a:fillRect/>
          </a:stretch>
        </p:blipFill>
        <p:spPr>
          <a:xfrm>
            <a:off x="0" y="322938"/>
            <a:ext cx="7497221" cy="6535062"/>
          </a:xfrm>
          <a:prstGeom prst="rect">
            <a:avLst/>
          </a:prstGeom>
        </p:spPr>
      </p:pic>
    </p:spTree>
    <p:custDataLst>
      <p:tags r:id="rId1"/>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组合 30"/>
          <p:cNvGrpSpPr/>
          <p:nvPr/>
        </p:nvGrpSpPr>
        <p:grpSpPr>
          <a:xfrm>
            <a:off x="74343" y="-18337"/>
            <a:ext cx="6333709" cy="861175"/>
            <a:chOff x="74343" y="-18337"/>
            <a:chExt cx="6333709" cy="861175"/>
          </a:xfrm>
        </p:grpSpPr>
        <p:grpSp>
          <p:nvGrpSpPr>
            <p:cNvPr id="32" name="组合 31"/>
            <p:cNvGrpSpPr/>
            <p:nvPr/>
          </p:nvGrpSpPr>
          <p:grpSpPr>
            <a:xfrm>
              <a:off x="74343" y="-18337"/>
              <a:ext cx="2005677" cy="861175"/>
              <a:chOff x="8521700" y="-18337"/>
              <a:chExt cx="3314701" cy="1564706"/>
            </a:xfrm>
            <a:effectLst/>
          </p:grpSpPr>
          <p:sp>
            <p:nvSpPr>
              <p:cNvPr id="34" name="任意多边形: 形状 33"/>
              <p:cNvSpPr/>
              <p:nvPr/>
            </p:nvSpPr>
            <p:spPr>
              <a:xfrm rot="10800000">
                <a:off x="10024397" y="-18337"/>
                <a:ext cx="1812004" cy="1138147"/>
              </a:xfrm>
              <a:custGeom>
                <a:avLst/>
                <a:gdLst>
                  <a:gd name="connsiteX0" fmla="*/ 1812004 w 1812004"/>
                  <a:gd name="connsiteY0" fmla="*/ 1138147 h 1138147"/>
                  <a:gd name="connsiteX1" fmla="*/ 1484679 w 1812004"/>
                  <a:gd name="connsiteY1" fmla="*/ 1138147 h 1138147"/>
                  <a:gd name="connsiteX2" fmla="*/ 906002 w 1812004"/>
                  <a:gd name="connsiteY2" fmla="*/ 411195 h 1138147"/>
                  <a:gd name="connsiteX3" fmla="*/ 327325 w 1812004"/>
                  <a:gd name="connsiteY3" fmla="*/ 1138147 h 1138147"/>
                  <a:gd name="connsiteX4" fmla="*/ 0 w 1812004"/>
                  <a:gd name="connsiteY4" fmla="*/ 1138147 h 1138147"/>
                  <a:gd name="connsiteX5" fmla="*/ 906002 w 1812004"/>
                  <a:gd name="connsiteY5" fmla="*/ 0 h 1138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12004" h="1138147">
                    <a:moveTo>
                      <a:pt x="1812004" y="1138147"/>
                    </a:moveTo>
                    <a:lnTo>
                      <a:pt x="1484679" y="1138147"/>
                    </a:lnTo>
                    <a:lnTo>
                      <a:pt x="906002" y="411195"/>
                    </a:lnTo>
                    <a:lnTo>
                      <a:pt x="327325" y="1138147"/>
                    </a:lnTo>
                    <a:lnTo>
                      <a:pt x="0" y="1138147"/>
                    </a:lnTo>
                    <a:lnTo>
                      <a:pt x="906002" y="0"/>
                    </a:lnTo>
                    <a:close/>
                  </a:path>
                </a:pathLst>
              </a:custGeom>
              <a:solidFill>
                <a:srgbClr val="2A3F7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5" name="任意多边形: 形状 34"/>
              <p:cNvSpPr/>
              <p:nvPr/>
            </p:nvSpPr>
            <p:spPr>
              <a:xfrm rot="10800000">
                <a:off x="8521700" y="-1181"/>
                <a:ext cx="2463801" cy="1547550"/>
              </a:xfrm>
              <a:custGeom>
                <a:avLst/>
                <a:gdLst>
                  <a:gd name="connsiteX0" fmla="*/ 2463801 w 2463801"/>
                  <a:gd name="connsiteY0" fmla="*/ 1547550 h 1547550"/>
                  <a:gd name="connsiteX1" fmla="*/ 2061437 w 2463801"/>
                  <a:gd name="connsiteY1" fmla="*/ 1547550 h 1547550"/>
                  <a:gd name="connsiteX2" fmla="*/ 1231901 w 2463801"/>
                  <a:gd name="connsiteY2" fmla="*/ 505463 h 1547550"/>
                  <a:gd name="connsiteX3" fmla="*/ 402365 w 2463801"/>
                  <a:gd name="connsiteY3" fmla="*/ 1547550 h 1547550"/>
                  <a:gd name="connsiteX4" fmla="*/ 0 w 2463801"/>
                  <a:gd name="connsiteY4" fmla="*/ 1547550 h 1547550"/>
                  <a:gd name="connsiteX5" fmla="*/ 1231901 w 2463801"/>
                  <a:gd name="connsiteY5" fmla="*/ 0 h 1547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63801" h="1547550">
                    <a:moveTo>
                      <a:pt x="2463801" y="1547550"/>
                    </a:moveTo>
                    <a:lnTo>
                      <a:pt x="2061437" y="1547550"/>
                    </a:lnTo>
                    <a:lnTo>
                      <a:pt x="1231901" y="505463"/>
                    </a:lnTo>
                    <a:lnTo>
                      <a:pt x="402365" y="1547550"/>
                    </a:lnTo>
                    <a:lnTo>
                      <a:pt x="0" y="1547550"/>
                    </a:lnTo>
                    <a:lnTo>
                      <a:pt x="1231901" y="0"/>
                    </a:lnTo>
                    <a:close/>
                  </a:path>
                </a:pathLst>
              </a:custGeom>
              <a:solidFill>
                <a:srgbClr val="5577D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
          <p:nvSpPr>
            <p:cNvPr id="33" name="文本框 4"/>
            <p:cNvSpPr txBox="1"/>
            <p:nvPr/>
          </p:nvSpPr>
          <p:spPr>
            <a:xfrm>
              <a:off x="2218656" y="165867"/>
              <a:ext cx="4189396" cy="52322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800" dirty="0">
                  <a:solidFill>
                    <a:schemeClr val="tx1">
                      <a:lumMod val="65000"/>
                      <a:lumOff val="35000"/>
                    </a:schemeClr>
                  </a:solidFill>
                  <a:latin typeface="阿里巴巴普惠体 2.0 95 ExtraBold" panose="00020600040101010101" pitchFamily="18" charset="-122"/>
                  <a:ea typeface="阿里巴巴普惠体 2.0 95 ExtraBold" panose="00020600040101010101" pitchFamily="18" charset="-122"/>
                  <a:cs typeface="阿里巴巴普惠体 2.0 95 ExtraBold" panose="00020600040101010101" pitchFamily="18" charset="-122"/>
                  <a:sym typeface="+mn-lt"/>
                </a:rPr>
                <a:t>项目进度管理</a:t>
              </a:r>
            </a:p>
          </p:txBody>
        </p:sp>
      </p:grpSp>
      <p:sp>
        <p:nvSpPr>
          <p:cNvPr id="24" name="文本框 23"/>
          <p:cNvSpPr txBox="1"/>
          <p:nvPr/>
        </p:nvSpPr>
        <p:spPr>
          <a:xfrm>
            <a:off x="462833" y="3087129"/>
            <a:ext cx="5598850" cy="830997"/>
          </a:xfrm>
          <a:prstGeom prst="rect">
            <a:avLst/>
          </a:prstGeom>
          <a:noFill/>
        </p:spPr>
        <p:txBody>
          <a:bodyPr wrap="square">
            <a:spAutoFit/>
          </a:bodyPr>
          <a:lstStyle/>
          <a:p>
            <a:r>
              <a:rPr lang="zh-CN" altLang="en-US" sz="2400" b="1" dirty="0">
                <a:solidFill>
                  <a:schemeClr val="tx1">
                    <a:lumMod val="85000"/>
                    <a:lumOff val="15000"/>
                  </a:schemeClr>
                </a:solidFill>
                <a:latin typeface="黑体" panose="02010609060101010101" pitchFamily="49" charset="-122"/>
                <a:ea typeface="黑体" panose="02010609060101010101" pitchFamily="49" charset="-122"/>
              </a:rPr>
              <a:t>仓库网络图</a:t>
            </a:r>
            <a:r>
              <a:rPr lang="en-US" altLang="zh-CN" sz="2400" b="1" dirty="0">
                <a:solidFill>
                  <a:schemeClr val="tx1">
                    <a:lumMod val="85000"/>
                    <a:lumOff val="15000"/>
                  </a:schemeClr>
                </a:solidFill>
                <a:latin typeface="黑体" panose="02010609060101010101" pitchFamily="49" charset="-122"/>
                <a:ea typeface="黑体" panose="02010609060101010101" pitchFamily="49" charset="-122"/>
              </a:rPr>
              <a:t>flight-delay-predict</a:t>
            </a:r>
          </a:p>
          <a:p>
            <a:r>
              <a:rPr lang="zh-CN" altLang="en-US" sz="2400" b="1" dirty="0">
                <a:solidFill>
                  <a:schemeClr val="tx1">
                    <a:lumMod val="85000"/>
                    <a:lumOff val="15000"/>
                  </a:schemeClr>
                </a:solidFill>
                <a:latin typeface="黑体" panose="02010609060101010101" pitchFamily="49" charset="-122"/>
                <a:ea typeface="黑体" panose="02010609060101010101" pitchFamily="49" charset="-122"/>
              </a:rPr>
              <a:t>整体项目的网络图</a:t>
            </a:r>
            <a:endParaRPr lang="en-US" altLang="zh-CN" sz="2400" b="1" dirty="0">
              <a:latin typeface="PingFang SC"/>
            </a:endParaRPr>
          </a:p>
        </p:txBody>
      </p:sp>
      <p:pic>
        <p:nvPicPr>
          <p:cNvPr id="5" name="图片 4">
            <a:extLst>
              <a:ext uri="{FF2B5EF4-FFF2-40B4-BE49-F238E27FC236}">
                <a16:creationId xmlns:a16="http://schemas.microsoft.com/office/drawing/2014/main" id="{130B3798-C9A4-4C9D-8785-2EC23C943097}"/>
              </a:ext>
            </a:extLst>
          </p:cNvPr>
          <p:cNvPicPr>
            <a:picLocks noChangeAspect="1"/>
          </p:cNvPicPr>
          <p:nvPr/>
        </p:nvPicPr>
        <p:blipFill>
          <a:blip r:embed="rId4"/>
          <a:stretch>
            <a:fillRect/>
          </a:stretch>
        </p:blipFill>
        <p:spPr>
          <a:xfrm>
            <a:off x="6322550" y="-18338"/>
            <a:ext cx="5983380" cy="6858000"/>
          </a:xfrm>
          <a:prstGeom prst="rect">
            <a:avLst/>
          </a:prstGeom>
        </p:spPr>
      </p:pic>
    </p:spTree>
    <p:custDataLst>
      <p:tags r:id="rId1"/>
    </p:custDataLst>
    <p:extLst>
      <p:ext uri="{BB962C8B-B14F-4D97-AF65-F5344CB8AC3E}">
        <p14:creationId xmlns:p14="http://schemas.microsoft.com/office/powerpoint/2010/main" val="9899240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组合 30"/>
          <p:cNvGrpSpPr/>
          <p:nvPr/>
        </p:nvGrpSpPr>
        <p:grpSpPr>
          <a:xfrm>
            <a:off x="74343" y="-18337"/>
            <a:ext cx="6333709" cy="861175"/>
            <a:chOff x="74343" y="-18337"/>
            <a:chExt cx="6333709" cy="861175"/>
          </a:xfrm>
        </p:grpSpPr>
        <p:grpSp>
          <p:nvGrpSpPr>
            <p:cNvPr id="32" name="组合 31"/>
            <p:cNvGrpSpPr/>
            <p:nvPr/>
          </p:nvGrpSpPr>
          <p:grpSpPr>
            <a:xfrm>
              <a:off x="74343" y="-18337"/>
              <a:ext cx="2005677" cy="861175"/>
              <a:chOff x="8521700" y="-18337"/>
              <a:chExt cx="3314701" cy="1564706"/>
            </a:xfrm>
            <a:effectLst/>
          </p:grpSpPr>
          <p:sp>
            <p:nvSpPr>
              <p:cNvPr id="34" name="任意多边形: 形状 33"/>
              <p:cNvSpPr/>
              <p:nvPr/>
            </p:nvSpPr>
            <p:spPr>
              <a:xfrm rot="10800000">
                <a:off x="10024397" y="-18337"/>
                <a:ext cx="1812004" cy="1138147"/>
              </a:xfrm>
              <a:custGeom>
                <a:avLst/>
                <a:gdLst>
                  <a:gd name="connsiteX0" fmla="*/ 1812004 w 1812004"/>
                  <a:gd name="connsiteY0" fmla="*/ 1138147 h 1138147"/>
                  <a:gd name="connsiteX1" fmla="*/ 1484679 w 1812004"/>
                  <a:gd name="connsiteY1" fmla="*/ 1138147 h 1138147"/>
                  <a:gd name="connsiteX2" fmla="*/ 906002 w 1812004"/>
                  <a:gd name="connsiteY2" fmla="*/ 411195 h 1138147"/>
                  <a:gd name="connsiteX3" fmla="*/ 327325 w 1812004"/>
                  <a:gd name="connsiteY3" fmla="*/ 1138147 h 1138147"/>
                  <a:gd name="connsiteX4" fmla="*/ 0 w 1812004"/>
                  <a:gd name="connsiteY4" fmla="*/ 1138147 h 1138147"/>
                  <a:gd name="connsiteX5" fmla="*/ 906002 w 1812004"/>
                  <a:gd name="connsiteY5" fmla="*/ 0 h 1138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12004" h="1138147">
                    <a:moveTo>
                      <a:pt x="1812004" y="1138147"/>
                    </a:moveTo>
                    <a:lnTo>
                      <a:pt x="1484679" y="1138147"/>
                    </a:lnTo>
                    <a:lnTo>
                      <a:pt x="906002" y="411195"/>
                    </a:lnTo>
                    <a:lnTo>
                      <a:pt x="327325" y="1138147"/>
                    </a:lnTo>
                    <a:lnTo>
                      <a:pt x="0" y="1138147"/>
                    </a:lnTo>
                    <a:lnTo>
                      <a:pt x="906002" y="0"/>
                    </a:lnTo>
                    <a:close/>
                  </a:path>
                </a:pathLst>
              </a:custGeom>
              <a:solidFill>
                <a:srgbClr val="2A3F7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5" name="任意多边形: 形状 34"/>
              <p:cNvSpPr/>
              <p:nvPr/>
            </p:nvSpPr>
            <p:spPr>
              <a:xfrm rot="10800000">
                <a:off x="8521700" y="-1181"/>
                <a:ext cx="2463801" cy="1547550"/>
              </a:xfrm>
              <a:custGeom>
                <a:avLst/>
                <a:gdLst>
                  <a:gd name="connsiteX0" fmla="*/ 2463801 w 2463801"/>
                  <a:gd name="connsiteY0" fmla="*/ 1547550 h 1547550"/>
                  <a:gd name="connsiteX1" fmla="*/ 2061437 w 2463801"/>
                  <a:gd name="connsiteY1" fmla="*/ 1547550 h 1547550"/>
                  <a:gd name="connsiteX2" fmla="*/ 1231901 w 2463801"/>
                  <a:gd name="connsiteY2" fmla="*/ 505463 h 1547550"/>
                  <a:gd name="connsiteX3" fmla="*/ 402365 w 2463801"/>
                  <a:gd name="connsiteY3" fmla="*/ 1547550 h 1547550"/>
                  <a:gd name="connsiteX4" fmla="*/ 0 w 2463801"/>
                  <a:gd name="connsiteY4" fmla="*/ 1547550 h 1547550"/>
                  <a:gd name="connsiteX5" fmla="*/ 1231901 w 2463801"/>
                  <a:gd name="connsiteY5" fmla="*/ 0 h 1547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63801" h="1547550">
                    <a:moveTo>
                      <a:pt x="2463801" y="1547550"/>
                    </a:moveTo>
                    <a:lnTo>
                      <a:pt x="2061437" y="1547550"/>
                    </a:lnTo>
                    <a:lnTo>
                      <a:pt x="1231901" y="505463"/>
                    </a:lnTo>
                    <a:lnTo>
                      <a:pt x="402365" y="1547550"/>
                    </a:lnTo>
                    <a:lnTo>
                      <a:pt x="0" y="1547550"/>
                    </a:lnTo>
                    <a:lnTo>
                      <a:pt x="1231901" y="0"/>
                    </a:lnTo>
                    <a:close/>
                  </a:path>
                </a:pathLst>
              </a:custGeom>
              <a:solidFill>
                <a:srgbClr val="5577D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
          <p:nvSpPr>
            <p:cNvPr id="33" name="文本框 4"/>
            <p:cNvSpPr txBox="1"/>
            <p:nvPr/>
          </p:nvSpPr>
          <p:spPr>
            <a:xfrm>
              <a:off x="2218656" y="165867"/>
              <a:ext cx="4189396" cy="52322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800" dirty="0">
                  <a:solidFill>
                    <a:schemeClr val="tx1">
                      <a:lumMod val="65000"/>
                      <a:lumOff val="35000"/>
                    </a:schemeClr>
                  </a:solidFill>
                  <a:latin typeface="阿里巴巴普惠体 2.0 95 ExtraBold" panose="00020600040101010101" pitchFamily="18" charset="-122"/>
                  <a:ea typeface="阿里巴巴普惠体 2.0 95 ExtraBold" panose="00020600040101010101" pitchFamily="18" charset="-122"/>
                  <a:cs typeface="阿里巴巴普惠体 2.0 95 ExtraBold" panose="00020600040101010101" pitchFamily="18" charset="-122"/>
                  <a:sym typeface="+mn-lt"/>
                </a:rPr>
                <a:t>项目进度管理</a:t>
              </a:r>
            </a:p>
          </p:txBody>
        </p:sp>
      </p:grpSp>
      <p:sp>
        <p:nvSpPr>
          <p:cNvPr id="24" name="文本框 23"/>
          <p:cNvSpPr txBox="1"/>
          <p:nvPr/>
        </p:nvSpPr>
        <p:spPr>
          <a:xfrm>
            <a:off x="462833" y="3087129"/>
            <a:ext cx="6337462" cy="830997"/>
          </a:xfrm>
          <a:prstGeom prst="rect">
            <a:avLst/>
          </a:prstGeom>
          <a:noFill/>
        </p:spPr>
        <p:txBody>
          <a:bodyPr wrap="square">
            <a:spAutoFit/>
          </a:bodyPr>
          <a:lstStyle/>
          <a:p>
            <a:r>
              <a:rPr lang="zh-CN" altLang="en-US" sz="2400" b="1" dirty="0">
                <a:solidFill>
                  <a:schemeClr val="tx1">
                    <a:lumMod val="85000"/>
                    <a:lumOff val="15000"/>
                  </a:schemeClr>
                </a:solidFill>
                <a:latin typeface="黑体" panose="02010609060101010101" pitchFamily="49" charset="-122"/>
                <a:ea typeface="黑体" panose="02010609060101010101" pitchFamily="49" charset="-122"/>
              </a:rPr>
              <a:t>仓库网络图</a:t>
            </a:r>
            <a:r>
              <a:rPr lang="en-US" altLang="zh-CN" sz="2400" b="1" dirty="0">
                <a:solidFill>
                  <a:schemeClr val="tx1">
                    <a:lumMod val="85000"/>
                    <a:lumOff val="15000"/>
                  </a:schemeClr>
                </a:solidFill>
                <a:latin typeface="黑体" panose="02010609060101010101" pitchFamily="49" charset="-122"/>
                <a:ea typeface="黑体" panose="02010609060101010101" pitchFamily="49" charset="-122"/>
              </a:rPr>
              <a:t>flight-</a:t>
            </a:r>
            <a:r>
              <a:rPr lang="en-US" altLang="zh-CN" sz="2400" b="1" dirty="0" err="1">
                <a:solidFill>
                  <a:schemeClr val="tx1">
                    <a:lumMod val="85000"/>
                    <a:lumOff val="15000"/>
                  </a:schemeClr>
                </a:solidFill>
                <a:latin typeface="黑体" panose="02010609060101010101" pitchFamily="49" charset="-122"/>
                <a:ea typeface="黑体" panose="02010609060101010101" pitchFamily="49" charset="-122"/>
              </a:rPr>
              <a:t>delaypredict_dataset</a:t>
            </a:r>
            <a:endParaRPr lang="en-US" altLang="zh-CN" sz="2400" b="1" dirty="0">
              <a:solidFill>
                <a:schemeClr val="tx1">
                  <a:lumMod val="85000"/>
                  <a:lumOff val="15000"/>
                </a:schemeClr>
              </a:solidFill>
              <a:latin typeface="PingFang SC"/>
              <a:ea typeface="黑体" panose="02010609060101010101" pitchFamily="49" charset="-122"/>
            </a:endParaRPr>
          </a:p>
          <a:p>
            <a:r>
              <a:rPr lang="zh-CN" altLang="en-US" sz="2400" b="1" dirty="0">
                <a:solidFill>
                  <a:schemeClr val="tx1">
                    <a:lumMod val="85000"/>
                    <a:lumOff val="15000"/>
                  </a:schemeClr>
                </a:solidFill>
                <a:latin typeface="PingFang SC"/>
                <a:ea typeface="黑体" panose="02010609060101010101" pitchFamily="49" charset="-122"/>
              </a:rPr>
              <a:t>数据集以及模型构建的网络进程图</a:t>
            </a:r>
            <a:endParaRPr lang="en-US" altLang="zh-CN" sz="2400" b="1" dirty="0">
              <a:solidFill>
                <a:schemeClr val="tx1">
                  <a:lumMod val="85000"/>
                  <a:lumOff val="15000"/>
                </a:schemeClr>
              </a:solidFill>
              <a:latin typeface="黑体" panose="02010609060101010101" pitchFamily="49" charset="-122"/>
              <a:ea typeface="黑体" panose="02010609060101010101" pitchFamily="49" charset="-122"/>
            </a:endParaRPr>
          </a:p>
        </p:txBody>
      </p:sp>
      <p:pic>
        <p:nvPicPr>
          <p:cNvPr id="3" name="图片 2">
            <a:extLst>
              <a:ext uri="{FF2B5EF4-FFF2-40B4-BE49-F238E27FC236}">
                <a16:creationId xmlns:a16="http://schemas.microsoft.com/office/drawing/2014/main" id="{9BB8E45D-BB9D-380D-7BE8-5181BF375571}"/>
              </a:ext>
            </a:extLst>
          </p:cNvPr>
          <p:cNvPicPr>
            <a:picLocks noChangeAspect="1"/>
          </p:cNvPicPr>
          <p:nvPr/>
        </p:nvPicPr>
        <p:blipFill>
          <a:blip r:embed="rId4"/>
          <a:stretch>
            <a:fillRect/>
          </a:stretch>
        </p:blipFill>
        <p:spPr>
          <a:xfrm>
            <a:off x="6944310" y="-18338"/>
            <a:ext cx="5323974" cy="6858000"/>
          </a:xfrm>
          <a:prstGeom prst="rect">
            <a:avLst/>
          </a:prstGeom>
        </p:spPr>
      </p:pic>
    </p:spTree>
    <p:custDataLst>
      <p:tags r:id="rId1"/>
    </p:custDataLst>
    <p:extLst>
      <p:ext uri="{BB962C8B-B14F-4D97-AF65-F5344CB8AC3E}">
        <p14:creationId xmlns:p14="http://schemas.microsoft.com/office/powerpoint/2010/main" val="4854576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组合 30"/>
          <p:cNvGrpSpPr/>
          <p:nvPr/>
        </p:nvGrpSpPr>
        <p:grpSpPr>
          <a:xfrm>
            <a:off x="74343" y="-18337"/>
            <a:ext cx="6333709" cy="861175"/>
            <a:chOff x="74343" y="-18337"/>
            <a:chExt cx="6333709" cy="861175"/>
          </a:xfrm>
        </p:grpSpPr>
        <p:grpSp>
          <p:nvGrpSpPr>
            <p:cNvPr id="32" name="组合 31"/>
            <p:cNvGrpSpPr/>
            <p:nvPr/>
          </p:nvGrpSpPr>
          <p:grpSpPr>
            <a:xfrm>
              <a:off x="74343" y="-18337"/>
              <a:ext cx="2005677" cy="861175"/>
              <a:chOff x="8521700" y="-18337"/>
              <a:chExt cx="3314701" cy="1564706"/>
            </a:xfrm>
            <a:effectLst/>
          </p:grpSpPr>
          <p:sp>
            <p:nvSpPr>
              <p:cNvPr id="34" name="任意多边形: 形状 33"/>
              <p:cNvSpPr/>
              <p:nvPr/>
            </p:nvSpPr>
            <p:spPr>
              <a:xfrm rot="10800000">
                <a:off x="10024397" y="-18337"/>
                <a:ext cx="1812004" cy="1138147"/>
              </a:xfrm>
              <a:custGeom>
                <a:avLst/>
                <a:gdLst>
                  <a:gd name="connsiteX0" fmla="*/ 1812004 w 1812004"/>
                  <a:gd name="connsiteY0" fmla="*/ 1138147 h 1138147"/>
                  <a:gd name="connsiteX1" fmla="*/ 1484679 w 1812004"/>
                  <a:gd name="connsiteY1" fmla="*/ 1138147 h 1138147"/>
                  <a:gd name="connsiteX2" fmla="*/ 906002 w 1812004"/>
                  <a:gd name="connsiteY2" fmla="*/ 411195 h 1138147"/>
                  <a:gd name="connsiteX3" fmla="*/ 327325 w 1812004"/>
                  <a:gd name="connsiteY3" fmla="*/ 1138147 h 1138147"/>
                  <a:gd name="connsiteX4" fmla="*/ 0 w 1812004"/>
                  <a:gd name="connsiteY4" fmla="*/ 1138147 h 1138147"/>
                  <a:gd name="connsiteX5" fmla="*/ 906002 w 1812004"/>
                  <a:gd name="connsiteY5" fmla="*/ 0 h 1138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12004" h="1138147">
                    <a:moveTo>
                      <a:pt x="1812004" y="1138147"/>
                    </a:moveTo>
                    <a:lnTo>
                      <a:pt x="1484679" y="1138147"/>
                    </a:lnTo>
                    <a:lnTo>
                      <a:pt x="906002" y="411195"/>
                    </a:lnTo>
                    <a:lnTo>
                      <a:pt x="327325" y="1138147"/>
                    </a:lnTo>
                    <a:lnTo>
                      <a:pt x="0" y="1138147"/>
                    </a:lnTo>
                    <a:lnTo>
                      <a:pt x="906002" y="0"/>
                    </a:lnTo>
                    <a:close/>
                  </a:path>
                </a:pathLst>
              </a:custGeom>
              <a:solidFill>
                <a:srgbClr val="2A3F7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5" name="任意多边形: 形状 34"/>
              <p:cNvSpPr/>
              <p:nvPr/>
            </p:nvSpPr>
            <p:spPr>
              <a:xfrm rot="10800000">
                <a:off x="8521700" y="-1181"/>
                <a:ext cx="2463801" cy="1547550"/>
              </a:xfrm>
              <a:custGeom>
                <a:avLst/>
                <a:gdLst>
                  <a:gd name="connsiteX0" fmla="*/ 2463801 w 2463801"/>
                  <a:gd name="connsiteY0" fmla="*/ 1547550 h 1547550"/>
                  <a:gd name="connsiteX1" fmla="*/ 2061437 w 2463801"/>
                  <a:gd name="connsiteY1" fmla="*/ 1547550 h 1547550"/>
                  <a:gd name="connsiteX2" fmla="*/ 1231901 w 2463801"/>
                  <a:gd name="connsiteY2" fmla="*/ 505463 h 1547550"/>
                  <a:gd name="connsiteX3" fmla="*/ 402365 w 2463801"/>
                  <a:gd name="connsiteY3" fmla="*/ 1547550 h 1547550"/>
                  <a:gd name="connsiteX4" fmla="*/ 0 w 2463801"/>
                  <a:gd name="connsiteY4" fmla="*/ 1547550 h 1547550"/>
                  <a:gd name="connsiteX5" fmla="*/ 1231901 w 2463801"/>
                  <a:gd name="connsiteY5" fmla="*/ 0 h 1547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63801" h="1547550">
                    <a:moveTo>
                      <a:pt x="2463801" y="1547550"/>
                    </a:moveTo>
                    <a:lnTo>
                      <a:pt x="2061437" y="1547550"/>
                    </a:lnTo>
                    <a:lnTo>
                      <a:pt x="1231901" y="505463"/>
                    </a:lnTo>
                    <a:lnTo>
                      <a:pt x="402365" y="1547550"/>
                    </a:lnTo>
                    <a:lnTo>
                      <a:pt x="0" y="1547550"/>
                    </a:lnTo>
                    <a:lnTo>
                      <a:pt x="1231901" y="0"/>
                    </a:lnTo>
                    <a:close/>
                  </a:path>
                </a:pathLst>
              </a:custGeom>
              <a:solidFill>
                <a:srgbClr val="5577D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
          <p:nvSpPr>
            <p:cNvPr id="33" name="文本框 4"/>
            <p:cNvSpPr txBox="1"/>
            <p:nvPr/>
          </p:nvSpPr>
          <p:spPr>
            <a:xfrm>
              <a:off x="2218656" y="165867"/>
              <a:ext cx="4189396" cy="52322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800" dirty="0">
                  <a:solidFill>
                    <a:schemeClr val="tx1">
                      <a:lumMod val="65000"/>
                      <a:lumOff val="35000"/>
                    </a:schemeClr>
                  </a:solidFill>
                  <a:latin typeface="阿里巴巴普惠体 2.0 95 ExtraBold" panose="00020600040101010101" pitchFamily="18" charset="-122"/>
                  <a:ea typeface="阿里巴巴普惠体 2.0 95 ExtraBold" panose="00020600040101010101" pitchFamily="18" charset="-122"/>
                  <a:cs typeface="阿里巴巴普惠体 2.0 95 ExtraBold" panose="00020600040101010101" pitchFamily="18" charset="-122"/>
                  <a:sym typeface="+mn-lt"/>
                </a:rPr>
                <a:t>项目进度管理</a:t>
              </a:r>
            </a:p>
          </p:txBody>
        </p:sp>
      </p:grpSp>
      <p:sp>
        <p:nvSpPr>
          <p:cNvPr id="24" name="文本框 23"/>
          <p:cNvSpPr txBox="1"/>
          <p:nvPr/>
        </p:nvSpPr>
        <p:spPr>
          <a:xfrm>
            <a:off x="40362" y="1452804"/>
            <a:ext cx="6754712" cy="1569660"/>
          </a:xfrm>
          <a:prstGeom prst="rect">
            <a:avLst/>
          </a:prstGeom>
          <a:noFill/>
        </p:spPr>
        <p:txBody>
          <a:bodyPr wrap="square">
            <a:spAutoFit/>
          </a:bodyPr>
          <a:lstStyle/>
          <a:p>
            <a:r>
              <a:rPr lang="en-US" altLang="zh-CN" sz="2400" b="1" dirty="0">
                <a:solidFill>
                  <a:schemeClr val="tx1">
                    <a:lumMod val="85000"/>
                    <a:lumOff val="15000"/>
                  </a:schemeClr>
                </a:solidFill>
                <a:latin typeface="黑体" panose="02010609060101010101" pitchFamily="49" charset="-122"/>
                <a:ea typeface="黑体" panose="02010609060101010101" pitchFamily="49" charset="-122"/>
              </a:rPr>
              <a:t>GitHub</a:t>
            </a:r>
            <a:r>
              <a:rPr lang="zh-CN" altLang="en-US" sz="2400" b="1" dirty="0">
                <a:solidFill>
                  <a:schemeClr val="tx1">
                    <a:lumMod val="85000"/>
                    <a:lumOff val="15000"/>
                  </a:schemeClr>
                </a:solidFill>
                <a:latin typeface="黑体" panose="02010609060101010101" pitchFamily="49" charset="-122"/>
                <a:ea typeface="黑体" panose="02010609060101010101" pitchFamily="49" charset="-122"/>
              </a:rPr>
              <a:t>贡献度</a:t>
            </a:r>
            <a:endParaRPr lang="en-US" altLang="zh-CN" sz="2400" b="1" dirty="0">
              <a:solidFill>
                <a:schemeClr val="tx1">
                  <a:lumMod val="85000"/>
                  <a:lumOff val="15000"/>
                </a:schemeClr>
              </a:solidFill>
              <a:latin typeface="黑体" panose="02010609060101010101" pitchFamily="49" charset="-122"/>
              <a:ea typeface="黑体" panose="02010609060101010101" pitchFamily="49" charset="-122"/>
            </a:endParaRPr>
          </a:p>
          <a:p>
            <a:r>
              <a:rPr lang="zh-CN" altLang="en-US" sz="2400" b="1" dirty="0">
                <a:solidFill>
                  <a:schemeClr val="tx1">
                    <a:lumMod val="85000"/>
                    <a:lumOff val="15000"/>
                  </a:schemeClr>
                </a:solidFill>
                <a:latin typeface="黑体" panose="02010609060101010101" pitchFamily="49" charset="-122"/>
                <a:ea typeface="黑体" panose="02010609060101010101" pitchFamily="49" charset="-122"/>
              </a:rPr>
              <a:t>这个只是简单的代码量的统计，由于有的是负责同一块的两个人由一个人统一上传，所以我们只是展示</a:t>
            </a:r>
            <a:r>
              <a:rPr lang="en-US" altLang="zh-CN" sz="2400" b="1" dirty="0">
                <a:solidFill>
                  <a:schemeClr val="tx1">
                    <a:lumMod val="85000"/>
                    <a:lumOff val="15000"/>
                  </a:schemeClr>
                </a:solidFill>
                <a:latin typeface="黑体" panose="02010609060101010101" pitchFamily="49" charset="-122"/>
                <a:ea typeface="黑体" panose="02010609060101010101" pitchFamily="49" charset="-122"/>
              </a:rPr>
              <a:t>GitHub</a:t>
            </a:r>
            <a:r>
              <a:rPr lang="zh-CN" altLang="en-US" sz="2400" b="1" dirty="0">
                <a:solidFill>
                  <a:schemeClr val="tx1">
                    <a:lumMod val="85000"/>
                    <a:lumOff val="15000"/>
                  </a:schemeClr>
                </a:solidFill>
                <a:latin typeface="黑体" panose="02010609060101010101" pitchFamily="49" charset="-122"/>
                <a:ea typeface="黑体" panose="02010609060101010101" pitchFamily="49" charset="-122"/>
              </a:rPr>
              <a:t>的上传过程，贡献度并不参考这个</a:t>
            </a:r>
            <a:endParaRPr lang="en-US" altLang="zh-CN" sz="2400" b="1" dirty="0">
              <a:solidFill>
                <a:schemeClr val="tx1">
                  <a:lumMod val="85000"/>
                  <a:lumOff val="15000"/>
                </a:schemeClr>
              </a:solidFill>
              <a:latin typeface="黑体" panose="02010609060101010101" pitchFamily="49" charset="-122"/>
              <a:ea typeface="黑体" panose="02010609060101010101" pitchFamily="49" charset="-122"/>
            </a:endParaRPr>
          </a:p>
        </p:txBody>
      </p:sp>
      <p:pic>
        <p:nvPicPr>
          <p:cNvPr id="4" name="图片 3">
            <a:extLst>
              <a:ext uri="{FF2B5EF4-FFF2-40B4-BE49-F238E27FC236}">
                <a16:creationId xmlns:a16="http://schemas.microsoft.com/office/drawing/2014/main" id="{16728B9D-E6C5-9199-4E43-5212478A3342}"/>
              </a:ext>
            </a:extLst>
          </p:cNvPr>
          <p:cNvPicPr>
            <a:picLocks noChangeAspect="1"/>
          </p:cNvPicPr>
          <p:nvPr/>
        </p:nvPicPr>
        <p:blipFill>
          <a:blip r:embed="rId4"/>
          <a:stretch>
            <a:fillRect/>
          </a:stretch>
        </p:blipFill>
        <p:spPr>
          <a:xfrm>
            <a:off x="7576239" y="0"/>
            <a:ext cx="4541418" cy="6858000"/>
          </a:xfrm>
          <a:prstGeom prst="rect">
            <a:avLst/>
          </a:prstGeom>
        </p:spPr>
      </p:pic>
      <p:sp>
        <p:nvSpPr>
          <p:cNvPr id="13" name="文本框 12">
            <a:extLst>
              <a:ext uri="{FF2B5EF4-FFF2-40B4-BE49-F238E27FC236}">
                <a16:creationId xmlns:a16="http://schemas.microsoft.com/office/drawing/2014/main" id="{C50A4389-B111-D6B9-7349-C189253A75D9}"/>
              </a:ext>
            </a:extLst>
          </p:cNvPr>
          <p:cNvSpPr txBox="1"/>
          <p:nvPr/>
        </p:nvSpPr>
        <p:spPr>
          <a:xfrm>
            <a:off x="74343" y="4631088"/>
            <a:ext cx="6754712" cy="1200329"/>
          </a:xfrm>
          <a:prstGeom prst="rect">
            <a:avLst/>
          </a:prstGeom>
          <a:noFill/>
        </p:spPr>
        <p:txBody>
          <a:bodyPr wrap="square">
            <a:spAutoFit/>
          </a:bodyPr>
          <a:lstStyle/>
          <a:p>
            <a:r>
              <a:rPr lang="zh-CN" altLang="en-US" sz="2400" b="1" dirty="0">
                <a:solidFill>
                  <a:schemeClr val="tx1">
                    <a:lumMod val="85000"/>
                    <a:lumOff val="15000"/>
                  </a:schemeClr>
                </a:solidFill>
                <a:latin typeface="黑体" panose="02010609060101010101" pitchFamily="49" charset="-122"/>
                <a:ea typeface="黑体" panose="02010609060101010101" pitchFamily="49" charset="-122"/>
              </a:rPr>
              <a:t>我们</a:t>
            </a:r>
            <a:r>
              <a:rPr lang="en-US" altLang="zh-CN" sz="2400" b="1" dirty="0">
                <a:solidFill>
                  <a:schemeClr val="tx1">
                    <a:lumMod val="85000"/>
                    <a:lumOff val="15000"/>
                  </a:schemeClr>
                </a:solidFill>
                <a:latin typeface="黑体" panose="02010609060101010101" pitchFamily="49" charset="-122"/>
                <a:ea typeface="黑体" panose="02010609060101010101" pitchFamily="49" charset="-122"/>
              </a:rPr>
              <a:t>GitHub</a:t>
            </a:r>
            <a:r>
              <a:rPr lang="zh-CN" altLang="en-US" sz="2400" b="1" dirty="0">
                <a:solidFill>
                  <a:schemeClr val="tx1">
                    <a:lumMod val="85000"/>
                    <a:lumOff val="15000"/>
                  </a:schemeClr>
                </a:solidFill>
                <a:latin typeface="黑体" panose="02010609060101010101" pitchFamily="49" charset="-122"/>
                <a:ea typeface="黑体" panose="02010609060101010101" pitchFamily="49" charset="-122"/>
              </a:rPr>
              <a:t>项目的</a:t>
            </a:r>
            <a:r>
              <a:rPr lang="en-US" altLang="zh-CN" sz="2400" b="1" dirty="0">
                <a:solidFill>
                  <a:schemeClr val="tx1">
                    <a:lumMod val="85000"/>
                    <a:lumOff val="15000"/>
                  </a:schemeClr>
                </a:solidFill>
                <a:latin typeface="黑体" panose="02010609060101010101" pitchFamily="49" charset="-122"/>
                <a:ea typeface="黑体" panose="02010609060101010101" pitchFamily="49" charset="-122"/>
              </a:rPr>
              <a:t>Readme</a:t>
            </a:r>
          </a:p>
          <a:p>
            <a:r>
              <a:rPr lang="zh-CN" altLang="en-US" sz="2400" b="1" dirty="0">
                <a:solidFill>
                  <a:schemeClr val="tx1">
                    <a:lumMod val="85000"/>
                    <a:lumOff val="15000"/>
                  </a:schemeClr>
                </a:solidFill>
                <a:latin typeface="黑体" panose="02010609060101010101" pitchFamily="49" charset="-122"/>
                <a:ea typeface="黑体" panose="02010609060101010101" pitchFamily="49" charset="-122"/>
              </a:rPr>
              <a:t>主要介绍了基本的项目文件结构与基本思路</a:t>
            </a:r>
            <a:endParaRPr lang="en-US" altLang="zh-CN" sz="2400" b="1" dirty="0">
              <a:solidFill>
                <a:schemeClr val="tx1">
                  <a:lumMod val="85000"/>
                  <a:lumOff val="15000"/>
                </a:schemeClr>
              </a:solidFill>
              <a:latin typeface="黑体" panose="02010609060101010101" pitchFamily="49" charset="-122"/>
              <a:ea typeface="黑体" panose="02010609060101010101" pitchFamily="49" charset="-122"/>
            </a:endParaRPr>
          </a:p>
          <a:p>
            <a:r>
              <a:rPr lang="zh-CN" altLang="en-US" sz="2400" b="1" dirty="0">
                <a:solidFill>
                  <a:schemeClr val="tx1">
                    <a:lumMod val="85000"/>
                    <a:lumOff val="15000"/>
                  </a:schemeClr>
                </a:solidFill>
                <a:latin typeface="黑体" panose="02010609060101010101" pitchFamily="49" charset="-122"/>
                <a:ea typeface="黑体" panose="02010609060101010101" pitchFamily="49" charset="-122"/>
              </a:rPr>
              <a:t>最后加上了贡献人员</a:t>
            </a:r>
            <a:endParaRPr lang="en-US" altLang="zh-CN" sz="2400" b="1" dirty="0">
              <a:solidFill>
                <a:schemeClr val="tx1">
                  <a:lumMod val="85000"/>
                  <a:lumOff val="15000"/>
                </a:schemeClr>
              </a:solidFill>
              <a:latin typeface="黑体" panose="02010609060101010101" pitchFamily="49" charset="-122"/>
              <a:ea typeface="黑体" panose="02010609060101010101" pitchFamily="49" charset="-122"/>
            </a:endParaRPr>
          </a:p>
        </p:txBody>
      </p:sp>
      <p:pic>
        <p:nvPicPr>
          <p:cNvPr id="3" name="图片 2">
            <a:extLst>
              <a:ext uri="{FF2B5EF4-FFF2-40B4-BE49-F238E27FC236}">
                <a16:creationId xmlns:a16="http://schemas.microsoft.com/office/drawing/2014/main" id="{7FA5EC80-AA3B-FADB-3C91-F2E6DE0809AF}"/>
              </a:ext>
            </a:extLst>
          </p:cNvPr>
          <p:cNvPicPr>
            <a:picLocks noChangeAspect="1"/>
          </p:cNvPicPr>
          <p:nvPr/>
        </p:nvPicPr>
        <p:blipFill>
          <a:blip r:embed="rId5"/>
          <a:stretch>
            <a:fillRect/>
          </a:stretch>
        </p:blipFill>
        <p:spPr>
          <a:xfrm>
            <a:off x="6734992" y="165867"/>
            <a:ext cx="5382665" cy="6485138"/>
          </a:xfrm>
          <a:prstGeom prst="rect">
            <a:avLst/>
          </a:prstGeom>
        </p:spPr>
      </p:pic>
    </p:spTree>
    <p:custDataLst>
      <p:tags r:id="rId1"/>
    </p:custDataLst>
    <p:extLst>
      <p:ext uri="{BB962C8B-B14F-4D97-AF65-F5344CB8AC3E}">
        <p14:creationId xmlns:p14="http://schemas.microsoft.com/office/powerpoint/2010/main" val="19189698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6" presetClass="entr" presetSubtype="21" fill="hold" grpId="0" nodeType="clickEffect">
                                  <p:stCondLst>
                                    <p:cond delay="0"/>
                                  </p:stCondLst>
                                  <p:childTnLst>
                                    <p:set>
                                      <p:cBhvr>
                                        <p:cTn id="10" dur="1" fill="hold">
                                          <p:stCondLst>
                                            <p:cond delay="0"/>
                                          </p:stCondLst>
                                        </p:cTn>
                                        <p:tgtEl>
                                          <p:spTgt spid="24"/>
                                        </p:tgtEl>
                                        <p:attrNameLst>
                                          <p:attrName>style.visibility</p:attrName>
                                        </p:attrNameLst>
                                      </p:cBhvr>
                                      <p:to>
                                        <p:strVal val="visible"/>
                                      </p:to>
                                    </p:set>
                                    <p:animEffect transition="in" filter="barn(inVertical)">
                                      <p:cBhvr>
                                        <p:cTn id="11" dur="500"/>
                                        <p:tgtEl>
                                          <p:spTgt spid="24"/>
                                        </p:tgtEl>
                                      </p:cBhvr>
                                    </p:animEffect>
                                  </p:childTnLst>
                                </p:cTn>
                              </p:par>
                            </p:childTnLst>
                          </p:cTn>
                        </p:par>
                      </p:childTnLst>
                    </p:cTn>
                  </p:par>
                  <p:par>
                    <p:cTn id="12" fill="hold">
                      <p:stCondLst>
                        <p:cond delay="indefinite"/>
                      </p:stCondLst>
                      <p:childTnLst>
                        <p:par>
                          <p:cTn id="13" fill="hold">
                            <p:stCondLst>
                              <p:cond delay="0"/>
                            </p:stCondLst>
                            <p:childTnLst>
                              <p:par>
                                <p:cTn id="14" presetID="14" presetClass="entr" presetSubtype="10" fill="hold" grpId="0" nodeType="click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randombar(horizontal)">
                                      <p:cBhvr>
                                        <p:cTn id="16" dur="500"/>
                                        <p:tgtEl>
                                          <p:spTgt spid="13"/>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3"/>
                                        </p:tgtEl>
                                        <p:attrNameLst>
                                          <p:attrName>style.visibility</p:attrName>
                                        </p:attrNameLst>
                                      </p:cBhvr>
                                      <p:to>
                                        <p:strVal val="visible"/>
                                      </p:to>
                                    </p:set>
                                    <p:anim calcmode="lin" valueType="num">
                                      <p:cBhvr additive="base">
                                        <p:cTn id="21" dur="500" fill="hold"/>
                                        <p:tgtEl>
                                          <p:spTgt spid="3"/>
                                        </p:tgtEl>
                                        <p:attrNameLst>
                                          <p:attrName>ppt_x</p:attrName>
                                        </p:attrNameLst>
                                      </p:cBhvr>
                                      <p:tavLst>
                                        <p:tav tm="0">
                                          <p:val>
                                            <p:strVal val="#ppt_x"/>
                                          </p:val>
                                        </p:tav>
                                        <p:tav tm="100000">
                                          <p:val>
                                            <p:strVal val="#ppt_x"/>
                                          </p:val>
                                        </p:tav>
                                      </p:tavLst>
                                    </p:anim>
                                    <p:anim calcmode="lin" valueType="num">
                                      <p:cBhvr additive="base">
                                        <p:cTn id="22"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1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任意多边形: 形状 70"/>
          <p:cNvSpPr/>
          <p:nvPr/>
        </p:nvSpPr>
        <p:spPr>
          <a:xfrm rot="10800000">
            <a:off x="2664345" y="-5793"/>
            <a:ext cx="6863310" cy="3921164"/>
          </a:xfrm>
          <a:custGeom>
            <a:avLst/>
            <a:gdLst>
              <a:gd name="connsiteX0" fmla="*/ 2463801 w 2463801"/>
              <a:gd name="connsiteY0" fmla="*/ 1547550 h 1547550"/>
              <a:gd name="connsiteX1" fmla="*/ 2061437 w 2463801"/>
              <a:gd name="connsiteY1" fmla="*/ 1547550 h 1547550"/>
              <a:gd name="connsiteX2" fmla="*/ 1231901 w 2463801"/>
              <a:gd name="connsiteY2" fmla="*/ 505463 h 1547550"/>
              <a:gd name="connsiteX3" fmla="*/ 402365 w 2463801"/>
              <a:gd name="connsiteY3" fmla="*/ 1547550 h 1547550"/>
              <a:gd name="connsiteX4" fmla="*/ 0 w 2463801"/>
              <a:gd name="connsiteY4" fmla="*/ 1547550 h 1547550"/>
              <a:gd name="connsiteX5" fmla="*/ 1231901 w 2463801"/>
              <a:gd name="connsiteY5" fmla="*/ 0 h 1547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63801" h="1547550">
                <a:moveTo>
                  <a:pt x="2463801" y="1547550"/>
                </a:moveTo>
                <a:lnTo>
                  <a:pt x="2061437" y="1547550"/>
                </a:lnTo>
                <a:lnTo>
                  <a:pt x="1231901" y="505463"/>
                </a:lnTo>
                <a:lnTo>
                  <a:pt x="402365" y="1547550"/>
                </a:lnTo>
                <a:lnTo>
                  <a:pt x="0" y="1547550"/>
                </a:lnTo>
                <a:lnTo>
                  <a:pt x="1231901" y="0"/>
                </a:lnTo>
                <a:close/>
              </a:path>
            </a:pathLst>
          </a:custGeom>
          <a:solidFill>
            <a:srgbClr val="D9D9D9">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15" name="组合 14"/>
          <p:cNvGrpSpPr/>
          <p:nvPr/>
        </p:nvGrpSpPr>
        <p:grpSpPr>
          <a:xfrm>
            <a:off x="9128246" y="-18337"/>
            <a:ext cx="2708155" cy="1162797"/>
            <a:chOff x="8521700" y="-18337"/>
            <a:chExt cx="3314701" cy="1564706"/>
          </a:xfrm>
        </p:grpSpPr>
        <p:sp>
          <p:nvSpPr>
            <p:cNvPr id="49" name="任意多边形: 形状 48"/>
            <p:cNvSpPr/>
            <p:nvPr/>
          </p:nvSpPr>
          <p:spPr>
            <a:xfrm rot="10800000">
              <a:off x="10024397" y="-18337"/>
              <a:ext cx="1812004" cy="1138147"/>
            </a:xfrm>
            <a:custGeom>
              <a:avLst/>
              <a:gdLst>
                <a:gd name="connsiteX0" fmla="*/ 1812004 w 1812004"/>
                <a:gd name="connsiteY0" fmla="*/ 1138147 h 1138147"/>
                <a:gd name="connsiteX1" fmla="*/ 1484679 w 1812004"/>
                <a:gd name="connsiteY1" fmla="*/ 1138147 h 1138147"/>
                <a:gd name="connsiteX2" fmla="*/ 906002 w 1812004"/>
                <a:gd name="connsiteY2" fmla="*/ 411195 h 1138147"/>
                <a:gd name="connsiteX3" fmla="*/ 327325 w 1812004"/>
                <a:gd name="connsiteY3" fmla="*/ 1138147 h 1138147"/>
                <a:gd name="connsiteX4" fmla="*/ 0 w 1812004"/>
                <a:gd name="connsiteY4" fmla="*/ 1138147 h 1138147"/>
                <a:gd name="connsiteX5" fmla="*/ 906002 w 1812004"/>
                <a:gd name="connsiteY5" fmla="*/ 0 h 1138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12004" h="1138147">
                  <a:moveTo>
                    <a:pt x="1812004" y="1138147"/>
                  </a:moveTo>
                  <a:lnTo>
                    <a:pt x="1484679" y="1138147"/>
                  </a:lnTo>
                  <a:lnTo>
                    <a:pt x="906002" y="411195"/>
                  </a:lnTo>
                  <a:lnTo>
                    <a:pt x="327325" y="1138147"/>
                  </a:lnTo>
                  <a:lnTo>
                    <a:pt x="0" y="1138147"/>
                  </a:lnTo>
                  <a:lnTo>
                    <a:pt x="906002" y="0"/>
                  </a:lnTo>
                  <a:close/>
                </a:path>
              </a:pathLst>
            </a:custGeom>
            <a:solidFill>
              <a:srgbClr val="2A3F7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8" name="任意多边形: 形状 47"/>
            <p:cNvSpPr/>
            <p:nvPr/>
          </p:nvSpPr>
          <p:spPr>
            <a:xfrm rot="10800000">
              <a:off x="8521700" y="-1181"/>
              <a:ext cx="2463801" cy="1547550"/>
            </a:xfrm>
            <a:custGeom>
              <a:avLst/>
              <a:gdLst>
                <a:gd name="connsiteX0" fmla="*/ 2463801 w 2463801"/>
                <a:gd name="connsiteY0" fmla="*/ 1547550 h 1547550"/>
                <a:gd name="connsiteX1" fmla="*/ 2061437 w 2463801"/>
                <a:gd name="connsiteY1" fmla="*/ 1547550 h 1547550"/>
                <a:gd name="connsiteX2" fmla="*/ 1231901 w 2463801"/>
                <a:gd name="connsiteY2" fmla="*/ 505463 h 1547550"/>
                <a:gd name="connsiteX3" fmla="*/ 402365 w 2463801"/>
                <a:gd name="connsiteY3" fmla="*/ 1547550 h 1547550"/>
                <a:gd name="connsiteX4" fmla="*/ 0 w 2463801"/>
                <a:gd name="connsiteY4" fmla="*/ 1547550 h 1547550"/>
                <a:gd name="connsiteX5" fmla="*/ 1231901 w 2463801"/>
                <a:gd name="connsiteY5" fmla="*/ 0 h 1547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63801" h="1547550">
                  <a:moveTo>
                    <a:pt x="2463801" y="1547550"/>
                  </a:moveTo>
                  <a:lnTo>
                    <a:pt x="2061437" y="1547550"/>
                  </a:lnTo>
                  <a:lnTo>
                    <a:pt x="1231901" y="505463"/>
                  </a:lnTo>
                  <a:lnTo>
                    <a:pt x="402365" y="1547550"/>
                  </a:lnTo>
                  <a:lnTo>
                    <a:pt x="0" y="1547550"/>
                  </a:lnTo>
                  <a:lnTo>
                    <a:pt x="1231901" y="0"/>
                  </a:lnTo>
                  <a:close/>
                </a:path>
              </a:pathLst>
            </a:custGeom>
            <a:solidFill>
              <a:srgbClr val="5577D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
        <p:nvSpPr>
          <p:cNvPr id="51" name="任意多边形: 形状 50"/>
          <p:cNvSpPr/>
          <p:nvPr/>
        </p:nvSpPr>
        <p:spPr>
          <a:xfrm>
            <a:off x="169376" y="5131557"/>
            <a:ext cx="2790901" cy="1753007"/>
          </a:xfrm>
          <a:custGeom>
            <a:avLst/>
            <a:gdLst>
              <a:gd name="connsiteX0" fmla="*/ 1395451 w 2790901"/>
              <a:gd name="connsiteY0" fmla="*/ 0 h 1753007"/>
              <a:gd name="connsiteX1" fmla="*/ 2790901 w 2790901"/>
              <a:gd name="connsiteY1" fmla="*/ 1753007 h 1753007"/>
              <a:gd name="connsiteX2" fmla="*/ 2286746 w 2790901"/>
              <a:gd name="connsiteY2" fmla="*/ 1753007 h 1753007"/>
              <a:gd name="connsiteX3" fmla="*/ 1395451 w 2790901"/>
              <a:gd name="connsiteY3" fmla="*/ 633335 h 1753007"/>
              <a:gd name="connsiteX4" fmla="*/ 504155 w 2790901"/>
              <a:gd name="connsiteY4" fmla="*/ 1753007 h 1753007"/>
              <a:gd name="connsiteX5" fmla="*/ 0 w 2790901"/>
              <a:gd name="connsiteY5" fmla="*/ 1753007 h 1753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90901" h="1753007">
                <a:moveTo>
                  <a:pt x="1395451" y="0"/>
                </a:moveTo>
                <a:lnTo>
                  <a:pt x="2790901" y="1753007"/>
                </a:lnTo>
                <a:lnTo>
                  <a:pt x="2286746" y="1753007"/>
                </a:lnTo>
                <a:lnTo>
                  <a:pt x="1395451" y="633335"/>
                </a:lnTo>
                <a:lnTo>
                  <a:pt x="504155" y="1753007"/>
                </a:lnTo>
                <a:lnTo>
                  <a:pt x="0" y="1753007"/>
                </a:lnTo>
                <a:close/>
              </a:path>
            </a:pathLst>
          </a:custGeom>
          <a:solidFill>
            <a:srgbClr val="2A3F7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0" name="任意多边形: 形状 49"/>
          <p:cNvSpPr/>
          <p:nvPr/>
        </p:nvSpPr>
        <p:spPr>
          <a:xfrm>
            <a:off x="1660814" y="4530708"/>
            <a:ext cx="3794818" cy="2383581"/>
          </a:xfrm>
          <a:custGeom>
            <a:avLst/>
            <a:gdLst>
              <a:gd name="connsiteX0" fmla="*/ 1897409 w 3794818"/>
              <a:gd name="connsiteY0" fmla="*/ 0 h 2383581"/>
              <a:gd name="connsiteX1" fmla="*/ 3794818 w 3794818"/>
              <a:gd name="connsiteY1" fmla="*/ 2383581 h 2383581"/>
              <a:gd name="connsiteX2" fmla="*/ 3175084 w 3794818"/>
              <a:gd name="connsiteY2" fmla="*/ 2383581 h 2383581"/>
              <a:gd name="connsiteX3" fmla="*/ 1897409 w 3794818"/>
              <a:gd name="connsiteY3" fmla="*/ 778529 h 2383581"/>
              <a:gd name="connsiteX4" fmla="*/ 619734 w 3794818"/>
              <a:gd name="connsiteY4" fmla="*/ 2383581 h 2383581"/>
              <a:gd name="connsiteX5" fmla="*/ 0 w 3794818"/>
              <a:gd name="connsiteY5" fmla="*/ 2383581 h 2383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94818" h="2383581">
                <a:moveTo>
                  <a:pt x="1897409" y="0"/>
                </a:moveTo>
                <a:lnTo>
                  <a:pt x="3794818" y="2383581"/>
                </a:lnTo>
                <a:lnTo>
                  <a:pt x="3175084" y="2383581"/>
                </a:lnTo>
                <a:lnTo>
                  <a:pt x="1897409" y="778529"/>
                </a:lnTo>
                <a:lnTo>
                  <a:pt x="619734" y="2383581"/>
                </a:lnTo>
                <a:lnTo>
                  <a:pt x="0" y="2383581"/>
                </a:lnTo>
                <a:close/>
              </a:path>
            </a:pathLst>
          </a:custGeom>
          <a:solidFill>
            <a:srgbClr val="5577D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9" name="文本框 28"/>
          <p:cNvSpPr txBox="1"/>
          <p:nvPr/>
        </p:nvSpPr>
        <p:spPr>
          <a:xfrm>
            <a:off x="4699284" y="805932"/>
            <a:ext cx="2601920" cy="1862048"/>
          </a:xfrm>
          <a:prstGeom prst="rect">
            <a:avLst/>
          </a:prstGeom>
          <a:noFill/>
        </p:spPr>
        <p:txBody>
          <a:bodyPr wrap="square">
            <a:spAutoFit/>
          </a:bodyPr>
          <a:lstStyle/>
          <a:p>
            <a:pPr algn="ctr"/>
            <a:r>
              <a:rPr lang="en-US" altLang="zh-CN" sz="11500" b="1" dirty="0">
                <a:solidFill>
                  <a:srgbClr val="5577D1"/>
                </a:solidFill>
              </a:rPr>
              <a:t>01</a:t>
            </a:r>
            <a:endParaRPr lang="zh-CN" altLang="en-US" sz="11500" b="1" dirty="0">
              <a:solidFill>
                <a:srgbClr val="5577D1"/>
              </a:solidFill>
            </a:endParaRPr>
          </a:p>
        </p:txBody>
      </p:sp>
      <p:sp>
        <p:nvSpPr>
          <p:cNvPr id="72" name="文本框 71"/>
          <p:cNvSpPr txBox="1"/>
          <p:nvPr/>
        </p:nvSpPr>
        <p:spPr>
          <a:xfrm>
            <a:off x="4747580" y="609542"/>
            <a:ext cx="2602756" cy="369332"/>
          </a:xfrm>
          <a:prstGeom prst="rect">
            <a:avLst/>
          </a:prstGeom>
          <a:noFill/>
        </p:spPr>
        <p:txBody>
          <a:bodyPr wrap="square">
            <a:spAutoFit/>
          </a:bodyPr>
          <a:lstStyle/>
          <a:p>
            <a:pPr algn="ctr"/>
            <a:r>
              <a:rPr lang="en-US" altLang="zh-CN" dirty="0">
                <a:solidFill>
                  <a:srgbClr val="A6A6A6"/>
                </a:solidFill>
                <a:latin typeface="思源黑体 CN Light" panose="020B0500000000000000" pitchFamily="34" charset="-122"/>
                <a:ea typeface="思源黑体 CN Light" panose="020B0500000000000000" pitchFamily="34" charset="-122"/>
              </a:rPr>
              <a:t>PART</a:t>
            </a:r>
            <a:endParaRPr lang="zh-CN" altLang="en-US" dirty="0">
              <a:solidFill>
                <a:srgbClr val="A6A6A6"/>
              </a:solidFill>
              <a:latin typeface="思源黑体 CN Light" panose="020B0500000000000000" pitchFamily="34" charset="-122"/>
              <a:ea typeface="思源黑体 CN Light" panose="020B0500000000000000" pitchFamily="34" charset="-122"/>
            </a:endParaRPr>
          </a:p>
        </p:txBody>
      </p:sp>
      <p:sp>
        <p:nvSpPr>
          <p:cNvPr id="54" name="文本框 53"/>
          <p:cNvSpPr txBox="1"/>
          <p:nvPr/>
        </p:nvSpPr>
        <p:spPr>
          <a:xfrm>
            <a:off x="3409444" y="3768587"/>
            <a:ext cx="5181600" cy="375552"/>
          </a:xfrm>
          <a:prstGeom prst="rect">
            <a:avLst/>
          </a:prstGeom>
          <a:noFill/>
        </p:spPr>
        <p:txBody>
          <a:bodyPr wrap="square">
            <a:spAutoFit/>
          </a:bodyPr>
          <a:lstStyle/>
          <a:p>
            <a:pPr algn="ctr">
              <a:lnSpc>
                <a:spcPct val="150000"/>
              </a:lnSpc>
            </a:pPr>
            <a:r>
              <a:rPr lang="zh-CN" altLang="en-US" sz="1400" dirty="0"/>
              <a:t>数据的进一步处理</a:t>
            </a:r>
          </a:p>
        </p:txBody>
      </p:sp>
      <p:grpSp>
        <p:nvGrpSpPr>
          <p:cNvPr id="56" name="组合 55"/>
          <p:cNvGrpSpPr/>
          <p:nvPr/>
        </p:nvGrpSpPr>
        <p:grpSpPr>
          <a:xfrm>
            <a:off x="3558223" y="2885969"/>
            <a:ext cx="4976729" cy="707114"/>
            <a:chOff x="846633" y="1951591"/>
            <a:chExt cx="4976729" cy="707114"/>
          </a:xfrm>
        </p:grpSpPr>
        <p:grpSp>
          <p:nvGrpSpPr>
            <p:cNvPr id="60" name="组合 59"/>
            <p:cNvGrpSpPr/>
            <p:nvPr/>
          </p:nvGrpSpPr>
          <p:grpSpPr>
            <a:xfrm>
              <a:off x="846633" y="1951591"/>
              <a:ext cx="4976729" cy="707114"/>
              <a:chOff x="1752599" y="1817778"/>
              <a:chExt cx="8851656" cy="1800789"/>
            </a:xfrm>
          </p:grpSpPr>
          <p:sp>
            <p:nvSpPr>
              <p:cNvPr id="74" name="矩形: 圆角 73"/>
              <p:cNvSpPr/>
              <p:nvPr/>
            </p:nvSpPr>
            <p:spPr>
              <a:xfrm>
                <a:off x="1917453" y="2007345"/>
                <a:ext cx="8686802" cy="1611222"/>
              </a:xfrm>
              <a:prstGeom prst="roundRect">
                <a:avLst>
                  <a:gd name="adj" fmla="val 0"/>
                </a:avLst>
              </a:prstGeom>
              <a:solidFill>
                <a:schemeClr val="bg1"/>
              </a:solidFill>
              <a:ln>
                <a:solidFill>
                  <a:srgbClr val="2A3F74"/>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5" name="矩形: 圆角 74"/>
              <p:cNvSpPr/>
              <p:nvPr/>
            </p:nvSpPr>
            <p:spPr>
              <a:xfrm>
                <a:off x="1752599" y="1817778"/>
                <a:ext cx="8686802" cy="1611222"/>
              </a:xfrm>
              <a:prstGeom prst="roundRect">
                <a:avLst>
                  <a:gd name="adj" fmla="val 0"/>
                </a:avLst>
              </a:prstGeom>
              <a:solidFill>
                <a:srgbClr val="5577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3" name="文本框 4"/>
            <p:cNvSpPr txBox="1"/>
            <p:nvPr/>
          </p:nvSpPr>
          <p:spPr>
            <a:xfrm>
              <a:off x="1794290" y="2030664"/>
              <a:ext cx="3174102" cy="4616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400" b="1" dirty="0">
                  <a:solidFill>
                    <a:schemeClr val="bg1"/>
                  </a:solidFill>
                  <a:cs typeface="+mn-ea"/>
                  <a:sym typeface="+mn-lt"/>
                </a:rPr>
                <a:t>数据处理优化</a:t>
              </a:r>
              <a:endParaRPr lang="zh-CN" altLang="en-US" sz="2400" dirty="0">
                <a:solidFill>
                  <a:schemeClr val="bg1"/>
                </a:solidFill>
                <a:latin typeface="阿里巴巴普惠体 2.0 95 ExtraBold" panose="00020600040101010101" pitchFamily="18" charset="-122"/>
                <a:ea typeface="阿里巴巴普惠体 2.0 95 ExtraBold" panose="00020600040101010101" pitchFamily="18" charset="-122"/>
                <a:cs typeface="阿里巴巴普惠体 2.0 95 ExtraBold" panose="00020600040101010101" pitchFamily="18" charset="-122"/>
                <a:sym typeface="+mn-lt"/>
              </a:endParaRPr>
            </a:p>
          </p:txBody>
        </p:sp>
      </p:grpSp>
    </p:spTree>
    <p:custDataLst>
      <p:tags r:id="rId1"/>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任意多边形: 形状 70"/>
          <p:cNvSpPr/>
          <p:nvPr/>
        </p:nvSpPr>
        <p:spPr>
          <a:xfrm rot="10800000">
            <a:off x="2664345" y="-5793"/>
            <a:ext cx="6863310" cy="3921164"/>
          </a:xfrm>
          <a:custGeom>
            <a:avLst/>
            <a:gdLst>
              <a:gd name="connsiteX0" fmla="*/ 2463801 w 2463801"/>
              <a:gd name="connsiteY0" fmla="*/ 1547550 h 1547550"/>
              <a:gd name="connsiteX1" fmla="*/ 2061437 w 2463801"/>
              <a:gd name="connsiteY1" fmla="*/ 1547550 h 1547550"/>
              <a:gd name="connsiteX2" fmla="*/ 1231901 w 2463801"/>
              <a:gd name="connsiteY2" fmla="*/ 505463 h 1547550"/>
              <a:gd name="connsiteX3" fmla="*/ 402365 w 2463801"/>
              <a:gd name="connsiteY3" fmla="*/ 1547550 h 1547550"/>
              <a:gd name="connsiteX4" fmla="*/ 0 w 2463801"/>
              <a:gd name="connsiteY4" fmla="*/ 1547550 h 1547550"/>
              <a:gd name="connsiteX5" fmla="*/ 1231901 w 2463801"/>
              <a:gd name="connsiteY5" fmla="*/ 0 h 1547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63801" h="1547550">
                <a:moveTo>
                  <a:pt x="2463801" y="1547550"/>
                </a:moveTo>
                <a:lnTo>
                  <a:pt x="2061437" y="1547550"/>
                </a:lnTo>
                <a:lnTo>
                  <a:pt x="1231901" y="505463"/>
                </a:lnTo>
                <a:lnTo>
                  <a:pt x="402365" y="1547550"/>
                </a:lnTo>
                <a:lnTo>
                  <a:pt x="0" y="1547550"/>
                </a:lnTo>
                <a:lnTo>
                  <a:pt x="1231901" y="0"/>
                </a:lnTo>
                <a:close/>
              </a:path>
            </a:pathLst>
          </a:custGeom>
          <a:solidFill>
            <a:srgbClr val="D9D9D9">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15" name="组合 14"/>
          <p:cNvGrpSpPr/>
          <p:nvPr/>
        </p:nvGrpSpPr>
        <p:grpSpPr>
          <a:xfrm>
            <a:off x="9128246" y="-18337"/>
            <a:ext cx="2708155" cy="1162797"/>
            <a:chOff x="8521700" y="-18337"/>
            <a:chExt cx="3314701" cy="1564706"/>
          </a:xfrm>
        </p:grpSpPr>
        <p:sp>
          <p:nvSpPr>
            <p:cNvPr id="49" name="任意多边形: 形状 48"/>
            <p:cNvSpPr/>
            <p:nvPr/>
          </p:nvSpPr>
          <p:spPr>
            <a:xfrm rot="10800000">
              <a:off x="10024397" y="-18337"/>
              <a:ext cx="1812004" cy="1138147"/>
            </a:xfrm>
            <a:custGeom>
              <a:avLst/>
              <a:gdLst>
                <a:gd name="connsiteX0" fmla="*/ 1812004 w 1812004"/>
                <a:gd name="connsiteY0" fmla="*/ 1138147 h 1138147"/>
                <a:gd name="connsiteX1" fmla="*/ 1484679 w 1812004"/>
                <a:gd name="connsiteY1" fmla="*/ 1138147 h 1138147"/>
                <a:gd name="connsiteX2" fmla="*/ 906002 w 1812004"/>
                <a:gd name="connsiteY2" fmla="*/ 411195 h 1138147"/>
                <a:gd name="connsiteX3" fmla="*/ 327325 w 1812004"/>
                <a:gd name="connsiteY3" fmla="*/ 1138147 h 1138147"/>
                <a:gd name="connsiteX4" fmla="*/ 0 w 1812004"/>
                <a:gd name="connsiteY4" fmla="*/ 1138147 h 1138147"/>
                <a:gd name="connsiteX5" fmla="*/ 906002 w 1812004"/>
                <a:gd name="connsiteY5" fmla="*/ 0 h 1138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12004" h="1138147">
                  <a:moveTo>
                    <a:pt x="1812004" y="1138147"/>
                  </a:moveTo>
                  <a:lnTo>
                    <a:pt x="1484679" y="1138147"/>
                  </a:lnTo>
                  <a:lnTo>
                    <a:pt x="906002" y="411195"/>
                  </a:lnTo>
                  <a:lnTo>
                    <a:pt x="327325" y="1138147"/>
                  </a:lnTo>
                  <a:lnTo>
                    <a:pt x="0" y="1138147"/>
                  </a:lnTo>
                  <a:lnTo>
                    <a:pt x="906002" y="0"/>
                  </a:lnTo>
                  <a:close/>
                </a:path>
              </a:pathLst>
            </a:custGeom>
            <a:solidFill>
              <a:srgbClr val="2A3F7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8" name="任意多边形: 形状 47"/>
            <p:cNvSpPr/>
            <p:nvPr/>
          </p:nvSpPr>
          <p:spPr>
            <a:xfrm rot="10800000">
              <a:off x="8521700" y="-1181"/>
              <a:ext cx="2463801" cy="1547550"/>
            </a:xfrm>
            <a:custGeom>
              <a:avLst/>
              <a:gdLst>
                <a:gd name="connsiteX0" fmla="*/ 2463801 w 2463801"/>
                <a:gd name="connsiteY0" fmla="*/ 1547550 h 1547550"/>
                <a:gd name="connsiteX1" fmla="*/ 2061437 w 2463801"/>
                <a:gd name="connsiteY1" fmla="*/ 1547550 h 1547550"/>
                <a:gd name="connsiteX2" fmla="*/ 1231901 w 2463801"/>
                <a:gd name="connsiteY2" fmla="*/ 505463 h 1547550"/>
                <a:gd name="connsiteX3" fmla="*/ 402365 w 2463801"/>
                <a:gd name="connsiteY3" fmla="*/ 1547550 h 1547550"/>
                <a:gd name="connsiteX4" fmla="*/ 0 w 2463801"/>
                <a:gd name="connsiteY4" fmla="*/ 1547550 h 1547550"/>
                <a:gd name="connsiteX5" fmla="*/ 1231901 w 2463801"/>
                <a:gd name="connsiteY5" fmla="*/ 0 h 1547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63801" h="1547550">
                  <a:moveTo>
                    <a:pt x="2463801" y="1547550"/>
                  </a:moveTo>
                  <a:lnTo>
                    <a:pt x="2061437" y="1547550"/>
                  </a:lnTo>
                  <a:lnTo>
                    <a:pt x="1231901" y="505463"/>
                  </a:lnTo>
                  <a:lnTo>
                    <a:pt x="402365" y="1547550"/>
                  </a:lnTo>
                  <a:lnTo>
                    <a:pt x="0" y="1547550"/>
                  </a:lnTo>
                  <a:lnTo>
                    <a:pt x="1231901" y="0"/>
                  </a:lnTo>
                  <a:close/>
                </a:path>
              </a:pathLst>
            </a:custGeom>
            <a:solidFill>
              <a:srgbClr val="5577D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
        <p:nvSpPr>
          <p:cNvPr id="51" name="任意多边形: 形状 50"/>
          <p:cNvSpPr/>
          <p:nvPr/>
        </p:nvSpPr>
        <p:spPr>
          <a:xfrm>
            <a:off x="169376" y="5131557"/>
            <a:ext cx="2790901" cy="1753007"/>
          </a:xfrm>
          <a:custGeom>
            <a:avLst/>
            <a:gdLst>
              <a:gd name="connsiteX0" fmla="*/ 1395451 w 2790901"/>
              <a:gd name="connsiteY0" fmla="*/ 0 h 1753007"/>
              <a:gd name="connsiteX1" fmla="*/ 2790901 w 2790901"/>
              <a:gd name="connsiteY1" fmla="*/ 1753007 h 1753007"/>
              <a:gd name="connsiteX2" fmla="*/ 2286746 w 2790901"/>
              <a:gd name="connsiteY2" fmla="*/ 1753007 h 1753007"/>
              <a:gd name="connsiteX3" fmla="*/ 1395451 w 2790901"/>
              <a:gd name="connsiteY3" fmla="*/ 633335 h 1753007"/>
              <a:gd name="connsiteX4" fmla="*/ 504155 w 2790901"/>
              <a:gd name="connsiteY4" fmla="*/ 1753007 h 1753007"/>
              <a:gd name="connsiteX5" fmla="*/ 0 w 2790901"/>
              <a:gd name="connsiteY5" fmla="*/ 1753007 h 1753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90901" h="1753007">
                <a:moveTo>
                  <a:pt x="1395451" y="0"/>
                </a:moveTo>
                <a:lnTo>
                  <a:pt x="2790901" y="1753007"/>
                </a:lnTo>
                <a:lnTo>
                  <a:pt x="2286746" y="1753007"/>
                </a:lnTo>
                <a:lnTo>
                  <a:pt x="1395451" y="633335"/>
                </a:lnTo>
                <a:lnTo>
                  <a:pt x="504155" y="1753007"/>
                </a:lnTo>
                <a:lnTo>
                  <a:pt x="0" y="1753007"/>
                </a:lnTo>
                <a:close/>
              </a:path>
            </a:pathLst>
          </a:custGeom>
          <a:solidFill>
            <a:srgbClr val="2A3F7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0" name="任意多边形: 形状 49"/>
          <p:cNvSpPr/>
          <p:nvPr/>
        </p:nvSpPr>
        <p:spPr>
          <a:xfrm>
            <a:off x="1479957" y="4474558"/>
            <a:ext cx="3794818" cy="2383581"/>
          </a:xfrm>
          <a:custGeom>
            <a:avLst/>
            <a:gdLst>
              <a:gd name="connsiteX0" fmla="*/ 1897409 w 3794818"/>
              <a:gd name="connsiteY0" fmla="*/ 0 h 2383581"/>
              <a:gd name="connsiteX1" fmla="*/ 3794818 w 3794818"/>
              <a:gd name="connsiteY1" fmla="*/ 2383581 h 2383581"/>
              <a:gd name="connsiteX2" fmla="*/ 3175084 w 3794818"/>
              <a:gd name="connsiteY2" fmla="*/ 2383581 h 2383581"/>
              <a:gd name="connsiteX3" fmla="*/ 1897409 w 3794818"/>
              <a:gd name="connsiteY3" fmla="*/ 778529 h 2383581"/>
              <a:gd name="connsiteX4" fmla="*/ 619734 w 3794818"/>
              <a:gd name="connsiteY4" fmla="*/ 2383581 h 2383581"/>
              <a:gd name="connsiteX5" fmla="*/ 0 w 3794818"/>
              <a:gd name="connsiteY5" fmla="*/ 2383581 h 2383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94818" h="2383581">
                <a:moveTo>
                  <a:pt x="1897409" y="0"/>
                </a:moveTo>
                <a:lnTo>
                  <a:pt x="3794818" y="2383581"/>
                </a:lnTo>
                <a:lnTo>
                  <a:pt x="3175084" y="2383581"/>
                </a:lnTo>
                <a:lnTo>
                  <a:pt x="1897409" y="778529"/>
                </a:lnTo>
                <a:lnTo>
                  <a:pt x="619734" y="2383581"/>
                </a:lnTo>
                <a:lnTo>
                  <a:pt x="0" y="2383581"/>
                </a:lnTo>
                <a:close/>
              </a:path>
            </a:pathLst>
          </a:custGeom>
          <a:solidFill>
            <a:srgbClr val="5577D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9" name="文本框 28"/>
          <p:cNvSpPr txBox="1"/>
          <p:nvPr/>
        </p:nvSpPr>
        <p:spPr>
          <a:xfrm>
            <a:off x="4795459" y="770257"/>
            <a:ext cx="2601920" cy="1862048"/>
          </a:xfrm>
          <a:prstGeom prst="rect">
            <a:avLst/>
          </a:prstGeom>
          <a:noFill/>
        </p:spPr>
        <p:txBody>
          <a:bodyPr wrap="square">
            <a:spAutoFit/>
          </a:bodyPr>
          <a:lstStyle/>
          <a:p>
            <a:pPr algn="ctr"/>
            <a:r>
              <a:rPr lang="en-US" altLang="zh-CN" sz="11500" b="1" dirty="0">
                <a:solidFill>
                  <a:srgbClr val="5577D1"/>
                </a:solidFill>
              </a:rPr>
              <a:t>06</a:t>
            </a:r>
            <a:endParaRPr lang="zh-CN" altLang="en-US" sz="11500" b="1" dirty="0">
              <a:solidFill>
                <a:srgbClr val="5577D1"/>
              </a:solidFill>
            </a:endParaRPr>
          </a:p>
        </p:txBody>
      </p:sp>
      <p:grpSp>
        <p:nvGrpSpPr>
          <p:cNvPr id="12" name="组合 11"/>
          <p:cNvGrpSpPr/>
          <p:nvPr/>
        </p:nvGrpSpPr>
        <p:grpSpPr>
          <a:xfrm>
            <a:off x="3607635" y="2676728"/>
            <a:ext cx="4976729" cy="707114"/>
            <a:chOff x="846633" y="1951591"/>
            <a:chExt cx="4976729" cy="707114"/>
          </a:xfrm>
        </p:grpSpPr>
        <p:grpSp>
          <p:nvGrpSpPr>
            <p:cNvPr id="4" name="组合 3"/>
            <p:cNvGrpSpPr/>
            <p:nvPr/>
          </p:nvGrpSpPr>
          <p:grpSpPr>
            <a:xfrm>
              <a:off x="846633" y="1951591"/>
              <a:ext cx="4976729" cy="707114"/>
              <a:chOff x="1752599" y="1817778"/>
              <a:chExt cx="8851656" cy="1800789"/>
            </a:xfrm>
          </p:grpSpPr>
          <p:sp>
            <p:nvSpPr>
              <p:cNvPr id="88" name="矩形: 圆角 87"/>
              <p:cNvSpPr/>
              <p:nvPr/>
            </p:nvSpPr>
            <p:spPr>
              <a:xfrm>
                <a:off x="1917453" y="2007345"/>
                <a:ext cx="8686802" cy="1611222"/>
              </a:xfrm>
              <a:prstGeom prst="roundRect">
                <a:avLst>
                  <a:gd name="adj" fmla="val 0"/>
                </a:avLst>
              </a:prstGeom>
              <a:solidFill>
                <a:schemeClr val="bg1"/>
              </a:solidFill>
              <a:ln>
                <a:solidFill>
                  <a:srgbClr val="2A3F74"/>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矩形: 圆角 6"/>
              <p:cNvSpPr/>
              <p:nvPr/>
            </p:nvSpPr>
            <p:spPr>
              <a:xfrm>
                <a:off x="1752599" y="1817778"/>
                <a:ext cx="8686802" cy="1611222"/>
              </a:xfrm>
              <a:prstGeom prst="roundRect">
                <a:avLst>
                  <a:gd name="adj" fmla="val 0"/>
                </a:avLst>
              </a:prstGeom>
              <a:solidFill>
                <a:srgbClr val="5577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文本框 4"/>
            <p:cNvSpPr txBox="1"/>
            <p:nvPr/>
          </p:nvSpPr>
          <p:spPr>
            <a:xfrm>
              <a:off x="1419112" y="2030229"/>
              <a:ext cx="3831772" cy="4616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400" b="1" dirty="0">
                  <a:solidFill>
                    <a:schemeClr val="bg1"/>
                  </a:solidFill>
                  <a:cs typeface="+mn-ea"/>
                  <a:sym typeface="+mn-lt"/>
                </a:rPr>
                <a:t>展示与预计期望</a:t>
              </a:r>
              <a:endParaRPr lang="zh-CN" altLang="en-US" sz="2400" dirty="0">
                <a:solidFill>
                  <a:schemeClr val="bg1"/>
                </a:solidFill>
                <a:latin typeface="阿里巴巴普惠体 2.0 95 ExtraBold" panose="00020600040101010101" pitchFamily="18" charset="-122"/>
                <a:ea typeface="阿里巴巴普惠体 2.0 95 ExtraBold" panose="00020600040101010101" pitchFamily="18" charset="-122"/>
                <a:cs typeface="阿里巴巴普惠体 2.0 95 ExtraBold" panose="00020600040101010101" pitchFamily="18" charset="-122"/>
                <a:sym typeface="+mn-lt"/>
              </a:endParaRPr>
            </a:p>
          </p:txBody>
        </p:sp>
      </p:grpSp>
      <p:sp>
        <p:nvSpPr>
          <p:cNvPr id="72" name="文本框 71"/>
          <p:cNvSpPr txBox="1"/>
          <p:nvPr/>
        </p:nvSpPr>
        <p:spPr>
          <a:xfrm>
            <a:off x="4794622" y="589989"/>
            <a:ext cx="2602756" cy="369332"/>
          </a:xfrm>
          <a:prstGeom prst="rect">
            <a:avLst/>
          </a:prstGeom>
          <a:noFill/>
        </p:spPr>
        <p:txBody>
          <a:bodyPr wrap="square">
            <a:spAutoFit/>
          </a:bodyPr>
          <a:lstStyle/>
          <a:p>
            <a:pPr algn="ctr"/>
            <a:r>
              <a:rPr lang="en-US" altLang="zh-CN" dirty="0">
                <a:solidFill>
                  <a:srgbClr val="A6A6A6"/>
                </a:solidFill>
                <a:latin typeface="思源黑体 CN Light" panose="020B0500000000000000" pitchFamily="34" charset="-122"/>
                <a:ea typeface="思源黑体 CN Light" panose="020B0500000000000000" pitchFamily="34" charset="-122"/>
              </a:rPr>
              <a:t>PART</a:t>
            </a:r>
            <a:endParaRPr lang="zh-CN" altLang="en-US" dirty="0">
              <a:solidFill>
                <a:srgbClr val="A6A6A6"/>
              </a:solidFill>
              <a:latin typeface="思源黑体 CN Light" panose="020B0500000000000000" pitchFamily="34" charset="-122"/>
              <a:ea typeface="思源黑体 CN Light" panose="020B0500000000000000" pitchFamily="34" charset="-122"/>
            </a:endParaRPr>
          </a:p>
        </p:txBody>
      </p:sp>
    </p:spTree>
    <p:custDataLst>
      <p:tags r:id="rId1"/>
    </p:custDataLst>
    <p:extLst>
      <p:ext uri="{BB962C8B-B14F-4D97-AF65-F5344CB8AC3E}">
        <p14:creationId xmlns:p14="http://schemas.microsoft.com/office/powerpoint/2010/main" val="32706857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Freeform 1311"/>
          <p:cNvSpPr>
            <a:spLocks noEditPoints="1"/>
          </p:cNvSpPr>
          <p:nvPr/>
        </p:nvSpPr>
        <p:spPr bwMode="auto">
          <a:xfrm>
            <a:off x="2921405" y="3148796"/>
            <a:ext cx="83023" cy="593021"/>
          </a:xfrm>
          <a:custGeom>
            <a:avLst/>
            <a:gdLst>
              <a:gd name="T0" fmla="*/ 14 w 28"/>
              <a:gd name="T1" fmla="*/ 128 h 200"/>
              <a:gd name="T2" fmla="*/ 10 w 28"/>
              <a:gd name="T3" fmla="*/ 132 h 200"/>
              <a:gd name="T4" fmla="*/ 14 w 28"/>
              <a:gd name="T5" fmla="*/ 136 h 200"/>
              <a:gd name="T6" fmla="*/ 18 w 28"/>
              <a:gd name="T7" fmla="*/ 132 h 200"/>
              <a:gd name="T8" fmla="*/ 14 w 28"/>
              <a:gd name="T9" fmla="*/ 128 h 200"/>
              <a:gd name="T10" fmla="*/ 14 w 28"/>
              <a:gd name="T11" fmla="*/ 112 h 200"/>
              <a:gd name="T12" fmla="*/ 10 w 28"/>
              <a:gd name="T13" fmla="*/ 116 h 200"/>
              <a:gd name="T14" fmla="*/ 14 w 28"/>
              <a:gd name="T15" fmla="*/ 120 h 200"/>
              <a:gd name="T16" fmla="*/ 18 w 28"/>
              <a:gd name="T17" fmla="*/ 116 h 200"/>
              <a:gd name="T18" fmla="*/ 14 w 28"/>
              <a:gd name="T19" fmla="*/ 112 h 200"/>
              <a:gd name="T20" fmla="*/ 14 w 28"/>
              <a:gd name="T21" fmla="*/ 144 h 200"/>
              <a:gd name="T22" fmla="*/ 10 w 28"/>
              <a:gd name="T23" fmla="*/ 148 h 200"/>
              <a:gd name="T24" fmla="*/ 14 w 28"/>
              <a:gd name="T25" fmla="*/ 152 h 200"/>
              <a:gd name="T26" fmla="*/ 18 w 28"/>
              <a:gd name="T27" fmla="*/ 148 h 200"/>
              <a:gd name="T28" fmla="*/ 14 w 28"/>
              <a:gd name="T29" fmla="*/ 144 h 200"/>
              <a:gd name="T30" fmla="*/ 14 w 28"/>
              <a:gd name="T31" fmla="*/ 160 h 200"/>
              <a:gd name="T32" fmla="*/ 10 w 28"/>
              <a:gd name="T33" fmla="*/ 164 h 200"/>
              <a:gd name="T34" fmla="*/ 14 w 28"/>
              <a:gd name="T35" fmla="*/ 168 h 200"/>
              <a:gd name="T36" fmla="*/ 18 w 28"/>
              <a:gd name="T37" fmla="*/ 164 h 200"/>
              <a:gd name="T38" fmla="*/ 14 w 28"/>
              <a:gd name="T39" fmla="*/ 160 h 200"/>
              <a:gd name="T40" fmla="*/ 14 w 28"/>
              <a:gd name="T41" fmla="*/ 192 h 200"/>
              <a:gd name="T42" fmla="*/ 10 w 28"/>
              <a:gd name="T43" fmla="*/ 196 h 200"/>
              <a:gd name="T44" fmla="*/ 14 w 28"/>
              <a:gd name="T45" fmla="*/ 200 h 200"/>
              <a:gd name="T46" fmla="*/ 18 w 28"/>
              <a:gd name="T47" fmla="*/ 196 h 200"/>
              <a:gd name="T48" fmla="*/ 14 w 28"/>
              <a:gd name="T49" fmla="*/ 192 h 200"/>
              <a:gd name="T50" fmla="*/ 14 w 28"/>
              <a:gd name="T51" fmla="*/ 176 h 200"/>
              <a:gd name="T52" fmla="*/ 10 w 28"/>
              <a:gd name="T53" fmla="*/ 180 h 200"/>
              <a:gd name="T54" fmla="*/ 14 w 28"/>
              <a:gd name="T55" fmla="*/ 184 h 200"/>
              <a:gd name="T56" fmla="*/ 18 w 28"/>
              <a:gd name="T57" fmla="*/ 180 h 200"/>
              <a:gd name="T58" fmla="*/ 14 w 28"/>
              <a:gd name="T59" fmla="*/ 176 h 200"/>
              <a:gd name="T60" fmla="*/ 14 w 28"/>
              <a:gd name="T61" fmla="*/ 64 h 200"/>
              <a:gd name="T62" fmla="*/ 10 w 28"/>
              <a:gd name="T63" fmla="*/ 68 h 200"/>
              <a:gd name="T64" fmla="*/ 14 w 28"/>
              <a:gd name="T65" fmla="*/ 72 h 200"/>
              <a:gd name="T66" fmla="*/ 18 w 28"/>
              <a:gd name="T67" fmla="*/ 68 h 200"/>
              <a:gd name="T68" fmla="*/ 14 w 28"/>
              <a:gd name="T69" fmla="*/ 64 h 200"/>
              <a:gd name="T70" fmla="*/ 14 w 28"/>
              <a:gd name="T71" fmla="*/ 96 h 200"/>
              <a:gd name="T72" fmla="*/ 10 w 28"/>
              <a:gd name="T73" fmla="*/ 100 h 200"/>
              <a:gd name="T74" fmla="*/ 14 w 28"/>
              <a:gd name="T75" fmla="*/ 104 h 200"/>
              <a:gd name="T76" fmla="*/ 18 w 28"/>
              <a:gd name="T77" fmla="*/ 100 h 200"/>
              <a:gd name="T78" fmla="*/ 14 w 28"/>
              <a:gd name="T79" fmla="*/ 96 h 200"/>
              <a:gd name="T80" fmla="*/ 14 w 28"/>
              <a:gd name="T81" fmla="*/ 32 h 200"/>
              <a:gd name="T82" fmla="*/ 10 w 28"/>
              <a:gd name="T83" fmla="*/ 36 h 200"/>
              <a:gd name="T84" fmla="*/ 14 w 28"/>
              <a:gd name="T85" fmla="*/ 40 h 200"/>
              <a:gd name="T86" fmla="*/ 18 w 28"/>
              <a:gd name="T87" fmla="*/ 36 h 200"/>
              <a:gd name="T88" fmla="*/ 14 w 28"/>
              <a:gd name="T89" fmla="*/ 32 h 200"/>
              <a:gd name="T90" fmla="*/ 14 w 28"/>
              <a:gd name="T91" fmla="*/ 0 h 200"/>
              <a:gd name="T92" fmla="*/ 0 w 28"/>
              <a:gd name="T93" fmla="*/ 14 h 200"/>
              <a:gd name="T94" fmla="*/ 14 w 28"/>
              <a:gd name="T95" fmla="*/ 28 h 200"/>
              <a:gd name="T96" fmla="*/ 28 w 28"/>
              <a:gd name="T97" fmla="*/ 14 h 200"/>
              <a:gd name="T98" fmla="*/ 14 w 28"/>
              <a:gd name="T99" fmla="*/ 0 h 200"/>
              <a:gd name="T100" fmla="*/ 14 w 28"/>
              <a:gd name="T101" fmla="*/ 48 h 200"/>
              <a:gd name="T102" fmla="*/ 10 w 28"/>
              <a:gd name="T103" fmla="*/ 52 h 200"/>
              <a:gd name="T104" fmla="*/ 14 w 28"/>
              <a:gd name="T105" fmla="*/ 56 h 200"/>
              <a:gd name="T106" fmla="*/ 18 w 28"/>
              <a:gd name="T107" fmla="*/ 52 h 200"/>
              <a:gd name="T108" fmla="*/ 14 w 28"/>
              <a:gd name="T109" fmla="*/ 48 h 200"/>
              <a:gd name="T110" fmla="*/ 14 w 28"/>
              <a:gd name="T111" fmla="*/ 80 h 200"/>
              <a:gd name="T112" fmla="*/ 10 w 28"/>
              <a:gd name="T113" fmla="*/ 84 h 200"/>
              <a:gd name="T114" fmla="*/ 14 w 28"/>
              <a:gd name="T115" fmla="*/ 88 h 200"/>
              <a:gd name="T116" fmla="*/ 18 w 28"/>
              <a:gd name="T117" fmla="*/ 84 h 200"/>
              <a:gd name="T118" fmla="*/ 14 w 28"/>
              <a:gd name="T119" fmla="*/ 8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8" h="200">
                <a:moveTo>
                  <a:pt x="14" y="128"/>
                </a:moveTo>
                <a:cubicBezTo>
                  <a:pt x="12" y="128"/>
                  <a:pt x="10" y="130"/>
                  <a:pt x="10" y="132"/>
                </a:cubicBezTo>
                <a:cubicBezTo>
                  <a:pt x="10" y="134"/>
                  <a:pt x="12" y="136"/>
                  <a:pt x="14" y="136"/>
                </a:cubicBezTo>
                <a:cubicBezTo>
                  <a:pt x="16" y="136"/>
                  <a:pt x="18" y="134"/>
                  <a:pt x="18" y="132"/>
                </a:cubicBezTo>
                <a:cubicBezTo>
                  <a:pt x="18" y="130"/>
                  <a:pt x="16" y="128"/>
                  <a:pt x="14" y="128"/>
                </a:cubicBezTo>
                <a:close/>
                <a:moveTo>
                  <a:pt x="14" y="112"/>
                </a:moveTo>
                <a:cubicBezTo>
                  <a:pt x="12" y="112"/>
                  <a:pt x="10" y="114"/>
                  <a:pt x="10" y="116"/>
                </a:cubicBezTo>
                <a:cubicBezTo>
                  <a:pt x="10" y="118"/>
                  <a:pt x="12" y="120"/>
                  <a:pt x="14" y="120"/>
                </a:cubicBezTo>
                <a:cubicBezTo>
                  <a:pt x="16" y="120"/>
                  <a:pt x="18" y="118"/>
                  <a:pt x="18" y="116"/>
                </a:cubicBezTo>
                <a:cubicBezTo>
                  <a:pt x="18" y="114"/>
                  <a:pt x="16" y="112"/>
                  <a:pt x="14" y="112"/>
                </a:cubicBezTo>
                <a:close/>
                <a:moveTo>
                  <a:pt x="14" y="144"/>
                </a:moveTo>
                <a:cubicBezTo>
                  <a:pt x="12" y="144"/>
                  <a:pt x="10" y="146"/>
                  <a:pt x="10" y="148"/>
                </a:cubicBezTo>
                <a:cubicBezTo>
                  <a:pt x="10" y="150"/>
                  <a:pt x="12" y="152"/>
                  <a:pt x="14" y="152"/>
                </a:cubicBezTo>
                <a:cubicBezTo>
                  <a:pt x="16" y="152"/>
                  <a:pt x="18" y="150"/>
                  <a:pt x="18" y="148"/>
                </a:cubicBezTo>
                <a:cubicBezTo>
                  <a:pt x="18" y="146"/>
                  <a:pt x="16" y="144"/>
                  <a:pt x="14" y="144"/>
                </a:cubicBezTo>
                <a:close/>
                <a:moveTo>
                  <a:pt x="14" y="160"/>
                </a:moveTo>
                <a:cubicBezTo>
                  <a:pt x="12" y="160"/>
                  <a:pt x="10" y="162"/>
                  <a:pt x="10" y="164"/>
                </a:cubicBezTo>
                <a:cubicBezTo>
                  <a:pt x="10" y="166"/>
                  <a:pt x="12" y="168"/>
                  <a:pt x="14" y="168"/>
                </a:cubicBezTo>
                <a:cubicBezTo>
                  <a:pt x="16" y="168"/>
                  <a:pt x="18" y="166"/>
                  <a:pt x="18" y="164"/>
                </a:cubicBezTo>
                <a:cubicBezTo>
                  <a:pt x="18" y="162"/>
                  <a:pt x="16" y="160"/>
                  <a:pt x="14" y="160"/>
                </a:cubicBezTo>
                <a:close/>
                <a:moveTo>
                  <a:pt x="14" y="192"/>
                </a:moveTo>
                <a:cubicBezTo>
                  <a:pt x="12" y="192"/>
                  <a:pt x="10" y="194"/>
                  <a:pt x="10" y="196"/>
                </a:cubicBezTo>
                <a:cubicBezTo>
                  <a:pt x="10" y="198"/>
                  <a:pt x="12" y="200"/>
                  <a:pt x="14" y="200"/>
                </a:cubicBezTo>
                <a:cubicBezTo>
                  <a:pt x="16" y="200"/>
                  <a:pt x="18" y="198"/>
                  <a:pt x="18" y="196"/>
                </a:cubicBezTo>
                <a:cubicBezTo>
                  <a:pt x="18" y="194"/>
                  <a:pt x="16" y="192"/>
                  <a:pt x="14" y="192"/>
                </a:cubicBezTo>
                <a:close/>
                <a:moveTo>
                  <a:pt x="14" y="176"/>
                </a:moveTo>
                <a:cubicBezTo>
                  <a:pt x="12" y="176"/>
                  <a:pt x="10" y="178"/>
                  <a:pt x="10" y="180"/>
                </a:cubicBezTo>
                <a:cubicBezTo>
                  <a:pt x="10" y="182"/>
                  <a:pt x="12" y="184"/>
                  <a:pt x="14" y="184"/>
                </a:cubicBezTo>
                <a:cubicBezTo>
                  <a:pt x="16" y="184"/>
                  <a:pt x="18" y="182"/>
                  <a:pt x="18" y="180"/>
                </a:cubicBezTo>
                <a:cubicBezTo>
                  <a:pt x="18" y="178"/>
                  <a:pt x="16" y="176"/>
                  <a:pt x="14" y="176"/>
                </a:cubicBezTo>
                <a:close/>
                <a:moveTo>
                  <a:pt x="14" y="64"/>
                </a:moveTo>
                <a:cubicBezTo>
                  <a:pt x="12" y="64"/>
                  <a:pt x="10" y="66"/>
                  <a:pt x="10" y="68"/>
                </a:cubicBezTo>
                <a:cubicBezTo>
                  <a:pt x="10" y="70"/>
                  <a:pt x="12" y="72"/>
                  <a:pt x="14" y="72"/>
                </a:cubicBezTo>
                <a:cubicBezTo>
                  <a:pt x="16" y="72"/>
                  <a:pt x="18" y="70"/>
                  <a:pt x="18" y="68"/>
                </a:cubicBezTo>
                <a:cubicBezTo>
                  <a:pt x="18" y="66"/>
                  <a:pt x="16" y="64"/>
                  <a:pt x="14" y="64"/>
                </a:cubicBezTo>
                <a:close/>
                <a:moveTo>
                  <a:pt x="14" y="96"/>
                </a:moveTo>
                <a:cubicBezTo>
                  <a:pt x="12" y="96"/>
                  <a:pt x="10" y="98"/>
                  <a:pt x="10" y="100"/>
                </a:cubicBezTo>
                <a:cubicBezTo>
                  <a:pt x="10" y="102"/>
                  <a:pt x="12" y="104"/>
                  <a:pt x="14" y="104"/>
                </a:cubicBezTo>
                <a:cubicBezTo>
                  <a:pt x="16" y="104"/>
                  <a:pt x="18" y="102"/>
                  <a:pt x="18" y="100"/>
                </a:cubicBezTo>
                <a:cubicBezTo>
                  <a:pt x="18" y="98"/>
                  <a:pt x="16" y="96"/>
                  <a:pt x="14" y="96"/>
                </a:cubicBezTo>
                <a:close/>
                <a:moveTo>
                  <a:pt x="14" y="32"/>
                </a:moveTo>
                <a:cubicBezTo>
                  <a:pt x="12" y="32"/>
                  <a:pt x="10" y="34"/>
                  <a:pt x="10" y="36"/>
                </a:cubicBezTo>
                <a:cubicBezTo>
                  <a:pt x="10" y="38"/>
                  <a:pt x="12" y="40"/>
                  <a:pt x="14" y="40"/>
                </a:cubicBezTo>
                <a:cubicBezTo>
                  <a:pt x="16" y="40"/>
                  <a:pt x="18" y="38"/>
                  <a:pt x="18" y="36"/>
                </a:cubicBezTo>
                <a:cubicBezTo>
                  <a:pt x="18" y="34"/>
                  <a:pt x="16" y="32"/>
                  <a:pt x="14" y="32"/>
                </a:cubicBezTo>
                <a:close/>
                <a:moveTo>
                  <a:pt x="14" y="0"/>
                </a:moveTo>
                <a:cubicBezTo>
                  <a:pt x="7" y="0"/>
                  <a:pt x="0" y="7"/>
                  <a:pt x="0" y="14"/>
                </a:cubicBezTo>
                <a:cubicBezTo>
                  <a:pt x="0" y="22"/>
                  <a:pt x="7" y="28"/>
                  <a:pt x="14" y="28"/>
                </a:cubicBezTo>
                <a:cubicBezTo>
                  <a:pt x="22" y="28"/>
                  <a:pt x="28" y="22"/>
                  <a:pt x="28" y="14"/>
                </a:cubicBezTo>
                <a:cubicBezTo>
                  <a:pt x="28" y="7"/>
                  <a:pt x="22" y="0"/>
                  <a:pt x="14" y="0"/>
                </a:cubicBezTo>
                <a:close/>
                <a:moveTo>
                  <a:pt x="14" y="48"/>
                </a:moveTo>
                <a:cubicBezTo>
                  <a:pt x="12" y="48"/>
                  <a:pt x="10" y="50"/>
                  <a:pt x="10" y="52"/>
                </a:cubicBezTo>
                <a:cubicBezTo>
                  <a:pt x="10" y="54"/>
                  <a:pt x="12" y="56"/>
                  <a:pt x="14" y="56"/>
                </a:cubicBezTo>
                <a:cubicBezTo>
                  <a:pt x="16" y="56"/>
                  <a:pt x="18" y="54"/>
                  <a:pt x="18" y="52"/>
                </a:cubicBezTo>
                <a:cubicBezTo>
                  <a:pt x="18" y="50"/>
                  <a:pt x="16" y="48"/>
                  <a:pt x="14" y="48"/>
                </a:cubicBezTo>
                <a:close/>
                <a:moveTo>
                  <a:pt x="14" y="80"/>
                </a:moveTo>
                <a:cubicBezTo>
                  <a:pt x="12" y="80"/>
                  <a:pt x="10" y="82"/>
                  <a:pt x="10" y="84"/>
                </a:cubicBezTo>
                <a:cubicBezTo>
                  <a:pt x="10" y="86"/>
                  <a:pt x="12" y="88"/>
                  <a:pt x="14" y="88"/>
                </a:cubicBezTo>
                <a:cubicBezTo>
                  <a:pt x="16" y="88"/>
                  <a:pt x="18" y="86"/>
                  <a:pt x="18" y="84"/>
                </a:cubicBezTo>
                <a:cubicBezTo>
                  <a:pt x="18" y="82"/>
                  <a:pt x="16" y="80"/>
                  <a:pt x="14" y="80"/>
                </a:cubicBezTo>
                <a:close/>
              </a:path>
            </a:pathLst>
          </a:custGeom>
          <a:solidFill>
            <a:srgbClr val="A6A6A6"/>
          </a:solidFill>
          <a:ln>
            <a:noFill/>
          </a:ln>
        </p:spPr>
        <p:txBody>
          <a:bodyPr vert="horz" wrap="square" lIns="91440" tIns="45720" rIns="91440" bIns="45720" numCol="1" anchor="t" anchorCtr="0" compatLnSpc="1"/>
          <a:lstStyle/>
          <a:p>
            <a:endParaRPr lang="en-US">
              <a:solidFill>
                <a:schemeClr val="tx1">
                  <a:lumMod val="75000"/>
                  <a:lumOff val="25000"/>
                </a:schemeClr>
              </a:solidFill>
              <a:cs typeface="+mn-ea"/>
              <a:sym typeface="+mn-lt"/>
            </a:endParaRPr>
          </a:p>
        </p:txBody>
      </p:sp>
      <p:grpSp>
        <p:nvGrpSpPr>
          <p:cNvPr id="39" name="Group 27"/>
          <p:cNvGrpSpPr/>
          <p:nvPr/>
        </p:nvGrpSpPr>
        <p:grpSpPr>
          <a:xfrm>
            <a:off x="2255333" y="3827805"/>
            <a:ext cx="1177147" cy="1749413"/>
            <a:chOff x="776288" y="3940175"/>
            <a:chExt cx="1260475" cy="1873250"/>
          </a:xfrm>
          <a:solidFill>
            <a:srgbClr val="5577D1"/>
          </a:solidFill>
        </p:grpSpPr>
        <p:sp>
          <p:nvSpPr>
            <p:cNvPr id="40" name="Freeform 1312"/>
            <p:cNvSpPr/>
            <p:nvPr/>
          </p:nvSpPr>
          <p:spPr bwMode="auto">
            <a:xfrm>
              <a:off x="1458913" y="3940175"/>
              <a:ext cx="127000" cy="1400175"/>
            </a:xfrm>
            <a:custGeom>
              <a:avLst/>
              <a:gdLst>
                <a:gd name="T0" fmla="*/ 20 w 40"/>
                <a:gd name="T1" fmla="*/ 441 h 441"/>
                <a:gd name="T2" fmla="*/ 0 w 40"/>
                <a:gd name="T3" fmla="*/ 421 h 441"/>
                <a:gd name="T4" fmla="*/ 0 w 40"/>
                <a:gd name="T5" fmla="*/ 20 h 441"/>
                <a:gd name="T6" fmla="*/ 20 w 40"/>
                <a:gd name="T7" fmla="*/ 0 h 441"/>
                <a:gd name="T8" fmla="*/ 40 w 40"/>
                <a:gd name="T9" fmla="*/ 20 h 441"/>
                <a:gd name="T10" fmla="*/ 40 w 40"/>
                <a:gd name="T11" fmla="*/ 421 h 441"/>
                <a:gd name="T12" fmla="*/ 20 w 40"/>
                <a:gd name="T13" fmla="*/ 441 h 441"/>
              </a:gdLst>
              <a:ahLst/>
              <a:cxnLst>
                <a:cxn ang="0">
                  <a:pos x="T0" y="T1"/>
                </a:cxn>
                <a:cxn ang="0">
                  <a:pos x="T2" y="T3"/>
                </a:cxn>
                <a:cxn ang="0">
                  <a:pos x="T4" y="T5"/>
                </a:cxn>
                <a:cxn ang="0">
                  <a:pos x="T6" y="T7"/>
                </a:cxn>
                <a:cxn ang="0">
                  <a:pos x="T8" y="T9"/>
                </a:cxn>
                <a:cxn ang="0">
                  <a:pos x="T10" y="T11"/>
                </a:cxn>
                <a:cxn ang="0">
                  <a:pos x="T12" y="T13"/>
                </a:cxn>
              </a:cxnLst>
              <a:rect l="0" t="0" r="r" b="b"/>
              <a:pathLst>
                <a:path w="40" h="441">
                  <a:moveTo>
                    <a:pt x="20" y="441"/>
                  </a:moveTo>
                  <a:cubicBezTo>
                    <a:pt x="9" y="441"/>
                    <a:pt x="0" y="432"/>
                    <a:pt x="0" y="421"/>
                  </a:cubicBezTo>
                  <a:cubicBezTo>
                    <a:pt x="0" y="20"/>
                    <a:pt x="0" y="20"/>
                    <a:pt x="0" y="20"/>
                  </a:cubicBezTo>
                  <a:cubicBezTo>
                    <a:pt x="0" y="9"/>
                    <a:pt x="9" y="0"/>
                    <a:pt x="20" y="0"/>
                  </a:cubicBezTo>
                  <a:cubicBezTo>
                    <a:pt x="31" y="0"/>
                    <a:pt x="40" y="9"/>
                    <a:pt x="40" y="20"/>
                  </a:cubicBezTo>
                  <a:cubicBezTo>
                    <a:pt x="40" y="421"/>
                    <a:pt x="40" y="421"/>
                    <a:pt x="40" y="421"/>
                  </a:cubicBezTo>
                  <a:cubicBezTo>
                    <a:pt x="40" y="432"/>
                    <a:pt x="31" y="441"/>
                    <a:pt x="20" y="441"/>
                  </a:cubicBezTo>
                  <a:close/>
                </a:path>
              </a:pathLst>
            </a:custGeom>
            <a:grpFill/>
            <a:ln>
              <a:noFill/>
            </a:ln>
          </p:spPr>
          <p:txBody>
            <a:bodyPr vert="horz" wrap="square" lIns="91440" tIns="45720" rIns="91440" bIns="45720" numCol="1" anchor="t" anchorCtr="0" compatLnSpc="1"/>
            <a:lstStyle/>
            <a:p>
              <a:endParaRPr lang="en-US">
                <a:solidFill>
                  <a:schemeClr val="tx1">
                    <a:lumMod val="75000"/>
                    <a:lumOff val="25000"/>
                  </a:schemeClr>
                </a:solidFill>
                <a:cs typeface="+mn-ea"/>
                <a:sym typeface="+mn-lt"/>
              </a:endParaRPr>
            </a:p>
          </p:txBody>
        </p:sp>
        <p:sp>
          <p:nvSpPr>
            <p:cNvPr id="41" name="Freeform 1313"/>
            <p:cNvSpPr/>
            <p:nvPr/>
          </p:nvSpPr>
          <p:spPr bwMode="auto">
            <a:xfrm>
              <a:off x="1233488" y="4086225"/>
              <a:ext cx="577850" cy="1489075"/>
            </a:xfrm>
            <a:custGeom>
              <a:avLst/>
              <a:gdLst>
                <a:gd name="T0" fmla="*/ 91 w 182"/>
                <a:gd name="T1" fmla="*/ 469 h 469"/>
                <a:gd name="T2" fmla="*/ 0 w 182"/>
                <a:gd name="T3" fmla="*/ 378 h 469"/>
                <a:gd name="T4" fmla="*/ 0 w 182"/>
                <a:gd name="T5" fmla="*/ 40 h 469"/>
                <a:gd name="T6" fmla="*/ 20 w 182"/>
                <a:gd name="T7" fmla="*/ 20 h 469"/>
                <a:gd name="T8" fmla="*/ 41 w 182"/>
                <a:gd name="T9" fmla="*/ 40 h 469"/>
                <a:gd name="T10" fmla="*/ 41 w 182"/>
                <a:gd name="T11" fmla="*/ 378 h 469"/>
                <a:gd name="T12" fmla="*/ 91 w 182"/>
                <a:gd name="T13" fmla="*/ 429 h 469"/>
                <a:gd name="T14" fmla="*/ 141 w 182"/>
                <a:gd name="T15" fmla="*/ 378 h 469"/>
                <a:gd name="T16" fmla="*/ 141 w 182"/>
                <a:gd name="T17" fmla="*/ 20 h 469"/>
                <a:gd name="T18" fmla="*/ 162 w 182"/>
                <a:gd name="T19" fmla="*/ 0 h 469"/>
                <a:gd name="T20" fmla="*/ 182 w 182"/>
                <a:gd name="T21" fmla="*/ 20 h 469"/>
                <a:gd name="T22" fmla="*/ 182 w 182"/>
                <a:gd name="T23" fmla="*/ 378 h 469"/>
                <a:gd name="T24" fmla="*/ 91 w 182"/>
                <a:gd name="T25" fmla="*/ 469 h 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2" h="469">
                  <a:moveTo>
                    <a:pt x="91" y="469"/>
                  </a:moveTo>
                  <a:cubicBezTo>
                    <a:pt x="41" y="469"/>
                    <a:pt x="0" y="428"/>
                    <a:pt x="0" y="378"/>
                  </a:cubicBezTo>
                  <a:cubicBezTo>
                    <a:pt x="0" y="40"/>
                    <a:pt x="0" y="40"/>
                    <a:pt x="0" y="40"/>
                  </a:cubicBezTo>
                  <a:cubicBezTo>
                    <a:pt x="0" y="29"/>
                    <a:pt x="9" y="20"/>
                    <a:pt x="20" y="20"/>
                  </a:cubicBezTo>
                  <a:cubicBezTo>
                    <a:pt x="32" y="20"/>
                    <a:pt x="41" y="29"/>
                    <a:pt x="41" y="40"/>
                  </a:cubicBezTo>
                  <a:cubicBezTo>
                    <a:pt x="41" y="378"/>
                    <a:pt x="41" y="378"/>
                    <a:pt x="41" y="378"/>
                  </a:cubicBezTo>
                  <a:cubicBezTo>
                    <a:pt x="41" y="406"/>
                    <a:pt x="63" y="429"/>
                    <a:pt x="91" y="429"/>
                  </a:cubicBezTo>
                  <a:cubicBezTo>
                    <a:pt x="119" y="429"/>
                    <a:pt x="141" y="406"/>
                    <a:pt x="141" y="378"/>
                  </a:cubicBezTo>
                  <a:cubicBezTo>
                    <a:pt x="141" y="20"/>
                    <a:pt x="141" y="20"/>
                    <a:pt x="141" y="20"/>
                  </a:cubicBezTo>
                  <a:cubicBezTo>
                    <a:pt x="141" y="9"/>
                    <a:pt x="151" y="0"/>
                    <a:pt x="162" y="0"/>
                  </a:cubicBezTo>
                  <a:cubicBezTo>
                    <a:pt x="173" y="0"/>
                    <a:pt x="182" y="9"/>
                    <a:pt x="182" y="20"/>
                  </a:cubicBezTo>
                  <a:cubicBezTo>
                    <a:pt x="182" y="378"/>
                    <a:pt x="182" y="378"/>
                    <a:pt x="182" y="378"/>
                  </a:cubicBezTo>
                  <a:cubicBezTo>
                    <a:pt x="182" y="428"/>
                    <a:pt x="141" y="469"/>
                    <a:pt x="91" y="469"/>
                  </a:cubicBezTo>
                  <a:close/>
                </a:path>
              </a:pathLst>
            </a:custGeom>
            <a:grpFill/>
            <a:ln>
              <a:noFill/>
            </a:ln>
          </p:spPr>
          <p:txBody>
            <a:bodyPr vert="horz" wrap="square" lIns="91440" tIns="45720" rIns="91440" bIns="45720" numCol="1" anchor="t" anchorCtr="0" compatLnSpc="1"/>
            <a:lstStyle/>
            <a:p>
              <a:endParaRPr lang="en-US">
                <a:solidFill>
                  <a:schemeClr val="tx1">
                    <a:lumMod val="75000"/>
                    <a:lumOff val="25000"/>
                  </a:schemeClr>
                </a:solidFill>
                <a:cs typeface="+mn-ea"/>
                <a:sym typeface="+mn-lt"/>
              </a:endParaRPr>
            </a:p>
          </p:txBody>
        </p:sp>
        <p:sp>
          <p:nvSpPr>
            <p:cNvPr id="42" name="Freeform 1314"/>
            <p:cNvSpPr/>
            <p:nvPr/>
          </p:nvSpPr>
          <p:spPr bwMode="auto">
            <a:xfrm>
              <a:off x="776288" y="4327525"/>
              <a:ext cx="1260475" cy="1485900"/>
            </a:xfrm>
            <a:custGeom>
              <a:avLst/>
              <a:gdLst>
                <a:gd name="T0" fmla="*/ 235 w 397"/>
                <a:gd name="T1" fmla="*/ 468 h 468"/>
                <a:gd name="T2" fmla="*/ 73 w 397"/>
                <a:gd name="T3" fmla="*/ 306 h 468"/>
                <a:gd name="T4" fmla="*/ 73 w 397"/>
                <a:gd name="T5" fmla="*/ 241 h 468"/>
                <a:gd name="T6" fmla="*/ 20 w 397"/>
                <a:gd name="T7" fmla="*/ 188 h 468"/>
                <a:gd name="T8" fmla="*/ 0 w 397"/>
                <a:gd name="T9" fmla="*/ 168 h 468"/>
                <a:gd name="T10" fmla="*/ 20 w 397"/>
                <a:gd name="T11" fmla="*/ 147 h 468"/>
                <a:gd name="T12" fmla="*/ 114 w 397"/>
                <a:gd name="T13" fmla="*/ 241 h 468"/>
                <a:gd name="T14" fmla="*/ 114 w 397"/>
                <a:gd name="T15" fmla="*/ 306 h 468"/>
                <a:gd name="T16" fmla="*/ 235 w 397"/>
                <a:gd name="T17" fmla="*/ 427 h 468"/>
                <a:gd name="T18" fmla="*/ 356 w 397"/>
                <a:gd name="T19" fmla="*/ 306 h 468"/>
                <a:gd name="T20" fmla="*/ 356 w 397"/>
                <a:gd name="T21" fmla="*/ 21 h 468"/>
                <a:gd name="T22" fmla="*/ 377 w 397"/>
                <a:gd name="T23" fmla="*/ 0 h 468"/>
                <a:gd name="T24" fmla="*/ 397 w 397"/>
                <a:gd name="T25" fmla="*/ 21 h 468"/>
                <a:gd name="T26" fmla="*/ 397 w 397"/>
                <a:gd name="T27" fmla="*/ 306 h 468"/>
                <a:gd name="T28" fmla="*/ 235 w 397"/>
                <a:gd name="T29" fmla="*/ 468 h 4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97" h="468">
                  <a:moveTo>
                    <a:pt x="235" y="468"/>
                  </a:moveTo>
                  <a:cubicBezTo>
                    <a:pt x="146" y="468"/>
                    <a:pt x="73" y="395"/>
                    <a:pt x="73" y="306"/>
                  </a:cubicBezTo>
                  <a:cubicBezTo>
                    <a:pt x="73" y="241"/>
                    <a:pt x="73" y="241"/>
                    <a:pt x="73" y="241"/>
                  </a:cubicBezTo>
                  <a:cubicBezTo>
                    <a:pt x="73" y="212"/>
                    <a:pt x="50" y="188"/>
                    <a:pt x="20" y="188"/>
                  </a:cubicBezTo>
                  <a:cubicBezTo>
                    <a:pt x="9" y="188"/>
                    <a:pt x="0" y="179"/>
                    <a:pt x="0" y="168"/>
                  </a:cubicBezTo>
                  <a:cubicBezTo>
                    <a:pt x="0" y="156"/>
                    <a:pt x="9" y="147"/>
                    <a:pt x="20" y="147"/>
                  </a:cubicBezTo>
                  <a:cubicBezTo>
                    <a:pt x="72" y="147"/>
                    <a:pt x="114" y="189"/>
                    <a:pt x="114" y="241"/>
                  </a:cubicBezTo>
                  <a:cubicBezTo>
                    <a:pt x="114" y="306"/>
                    <a:pt x="114" y="306"/>
                    <a:pt x="114" y="306"/>
                  </a:cubicBezTo>
                  <a:cubicBezTo>
                    <a:pt x="114" y="373"/>
                    <a:pt x="168" y="427"/>
                    <a:pt x="235" y="427"/>
                  </a:cubicBezTo>
                  <a:cubicBezTo>
                    <a:pt x="302" y="427"/>
                    <a:pt x="356" y="373"/>
                    <a:pt x="356" y="306"/>
                  </a:cubicBezTo>
                  <a:cubicBezTo>
                    <a:pt x="356" y="21"/>
                    <a:pt x="356" y="21"/>
                    <a:pt x="356" y="21"/>
                  </a:cubicBezTo>
                  <a:cubicBezTo>
                    <a:pt x="356" y="9"/>
                    <a:pt x="365" y="0"/>
                    <a:pt x="377" y="0"/>
                  </a:cubicBezTo>
                  <a:cubicBezTo>
                    <a:pt x="388" y="0"/>
                    <a:pt x="397" y="9"/>
                    <a:pt x="397" y="21"/>
                  </a:cubicBezTo>
                  <a:cubicBezTo>
                    <a:pt x="397" y="306"/>
                    <a:pt x="397" y="306"/>
                    <a:pt x="397" y="306"/>
                  </a:cubicBezTo>
                  <a:cubicBezTo>
                    <a:pt x="397" y="395"/>
                    <a:pt x="324" y="468"/>
                    <a:pt x="235" y="468"/>
                  </a:cubicBezTo>
                  <a:close/>
                </a:path>
              </a:pathLst>
            </a:custGeom>
            <a:grpFill/>
            <a:ln>
              <a:noFill/>
            </a:ln>
          </p:spPr>
          <p:txBody>
            <a:bodyPr vert="horz" wrap="square" lIns="91440" tIns="45720" rIns="91440" bIns="45720" numCol="1" anchor="t" anchorCtr="0" compatLnSpc="1"/>
            <a:lstStyle/>
            <a:p>
              <a:endParaRPr lang="en-US">
                <a:solidFill>
                  <a:schemeClr val="tx1">
                    <a:lumMod val="75000"/>
                    <a:lumOff val="25000"/>
                  </a:schemeClr>
                </a:solidFill>
                <a:cs typeface="+mn-ea"/>
                <a:sym typeface="+mn-lt"/>
              </a:endParaRPr>
            </a:p>
          </p:txBody>
        </p:sp>
      </p:grpSp>
      <p:sp>
        <p:nvSpPr>
          <p:cNvPr id="44" name="Freeform 1315"/>
          <p:cNvSpPr>
            <a:spLocks noEditPoints="1"/>
          </p:cNvSpPr>
          <p:nvPr/>
        </p:nvSpPr>
        <p:spPr bwMode="auto">
          <a:xfrm>
            <a:off x="8584244" y="3262135"/>
            <a:ext cx="80058" cy="593021"/>
          </a:xfrm>
          <a:custGeom>
            <a:avLst/>
            <a:gdLst>
              <a:gd name="T0" fmla="*/ 14 w 27"/>
              <a:gd name="T1" fmla="*/ 144 h 200"/>
              <a:gd name="T2" fmla="*/ 10 w 27"/>
              <a:gd name="T3" fmla="*/ 148 h 200"/>
              <a:gd name="T4" fmla="*/ 14 w 27"/>
              <a:gd name="T5" fmla="*/ 152 h 200"/>
              <a:gd name="T6" fmla="*/ 18 w 27"/>
              <a:gd name="T7" fmla="*/ 148 h 200"/>
              <a:gd name="T8" fmla="*/ 14 w 27"/>
              <a:gd name="T9" fmla="*/ 144 h 200"/>
              <a:gd name="T10" fmla="*/ 14 w 27"/>
              <a:gd name="T11" fmla="*/ 128 h 200"/>
              <a:gd name="T12" fmla="*/ 10 w 27"/>
              <a:gd name="T13" fmla="*/ 132 h 200"/>
              <a:gd name="T14" fmla="*/ 14 w 27"/>
              <a:gd name="T15" fmla="*/ 136 h 200"/>
              <a:gd name="T16" fmla="*/ 18 w 27"/>
              <a:gd name="T17" fmla="*/ 132 h 200"/>
              <a:gd name="T18" fmla="*/ 14 w 27"/>
              <a:gd name="T19" fmla="*/ 128 h 200"/>
              <a:gd name="T20" fmla="*/ 14 w 27"/>
              <a:gd name="T21" fmla="*/ 176 h 200"/>
              <a:gd name="T22" fmla="*/ 10 w 27"/>
              <a:gd name="T23" fmla="*/ 180 h 200"/>
              <a:gd name="T24" fmla="*/ 14 w 27"/>
              <a:gd name="T25" fmla="*/ 184 h 200"/>
              <a:gd name="T26" fmla="*/ 18 w 27"/>
              <a:gd name="T27" fmla="*/ 180 h 200"/>
              <a:gd name="T28" fmla="*/ 14 w 27"/>
              <a:gd name="T29" fmla="*/ 176 h 200"/>
              <a:gd name="T30" fmla="*/ 14 w 27"/>
              <a:gd name="T31" fmla="*/ 160 h 200"/>
              <a:gd name="T32" fmla="*/ 10 w 27"/>
              <a:gd name="T33" fmla="*/ 164 h 200"/>
              <a:gd name="T34" fmla="*/ 14 w 27"/>
              <a:gd name="T35" fmla="*/ 168 h 200"/>
              <a:gd name="T36" fmla="*/ 18 w 27"/>
              <a:gd name="T37" fmla="*/ 164 h 200"/>
              <a:gd name="T38" fmla="*/ 14 w 27"/>
              <a:gd name="T39" fmla="*/ 160 h 200"/>
              <a:gd name="T40" fmla="*/ 14 w 27"/>
              <a:gd name="T41" fmla="*/ 192 h 200"/>
              <a:gd name="T42" fmla="*/ 10 w 27"/>
              <a:gd name="T43" fmla="*/ 196 h 200"/>
              <a:gd name="T44" fmla="*/ 14 w 27"/>
              <a:gd name="T45" fmla="*/ 200 h 200"/>
              <a:gd name="T46" fmla="*/ 18 w 27"/>
              <a:gd name="T47" fmla="*/ 196 h 200"/>
              <a:gd name="T48" fmla="*/ 14 w 27"/>
              <a:gd name="T49" fmla="*/ 192 h 200"/>
              <a:gd name="T50" fmla="*/ 14 w 27"/>
              <a:gd name="T51" fmla="*/ 112 h 200"/>
              <a:gd name="T52" fmla="*/ 10 w 27"/>
              <a:gd name="T53" fmla="*/ 116 h 200"/>
              <a:gd name="T54" fmla="*/ 14 w 27"/>
              <a:gd name="T55" fmla="*/ 120 h 200"/>
              <a:gd name="T56" fmla="*/ 18 w 27"/>
              <a:gd name="T57" fmla="*/ 116 h 200"/>
              <a:gd name="T58" fmla="*/ 14 w 27"/>
              <a:gd name="T59" fmla="*/ 112 h 200"/>
              <a:gd name="T60" fmla="*/ 14 w 27"/>
              <a:gd name="T61" fmla="*/ 64 h 200"/>
              <a:gd name="T62" fmla="*/ 10 w 27"/>
              <a:gd name="T63" fmla="*/ 68 h 200"/>
              <a:gd name="T64" fmla="*/ 14 w 27"/>
              <a:gd name="T65" fmla="*/ 72 h 200"/>
              <a:gd name="T66" fmla="*/ 18 w 27"/>
              <a:gd name="T67" fmla="*/ 68 h 200"/>
              <a:gd name="T68" fmla="*/ 14 w 27"/>
              <a:gd name="T69" fmla="*/ 64 h 200"/>
              <a:gd name="T70" fmla="*/ 14 w 27"/>
              <a:gd name="T71" fmla="*/ 96 h 200"/>
              <a:gd name="T72" fmla="*/ 10 w 27"/>
              <a:gd name="T73" fmla="*/ 100 h 200"/>
              <a:gd name="T74" fmla="*/ 14 w 27"/>
              <a:gd name="T75" fmla="*/ 104 h 200"/>
              <a:gd name="T76" fmla="*/ 18 w 27"/>
              <a:gd name="T77" fmla="*/ 100 h 200"/>
              <a:gd name="T78" fmla="*/ 14 w 27"/>
              <a:gd name="T79" fmla="*/ 96 h 200"/>
              <a:gd name="T80" fmla="*/ 14 w 27"/>
              <a:gd name="T81" fmla="*/ 0 h 200"/>
              <a:gd name="T82" fmla="*/ 0 w 27"/>
              <a:gd name="T83" fmla="*/ 14 h 200"/>
              <a:gd name="T84" fmla="*/ 14 w 27"/>
              <a:gd name="T85" fmla="*/ 28 h 200"/>
              <a:gd name="T86" fmla="*/ 27 w 27"/>
              <a:gd name="T87" fmla="*/ 14 h 200"/>
              <a:gd name="T88" fmla="*/ 14 w 27"/>
              <a:gd name="T89" fmla="*/ 0 h 200"/>
              <a:gd name="T90" fmla="*/ 14 w 27"/>
              <a:gd name="T91" fmla="*/ 32 h 200"/>
              <a:gd name="T92" fmla="*/ 10 w 27"/>
              <a:gd name="T93" fmla="*/ 36 h 200"/>
              <a:gd name="T94" fmla="*/ 14 w 27"/>
              <a:gd name="T95" fmla="*/ 40 h 200"/>
              <a:gd name="T96" fmla="*/ 18 w 27"/>
              <a:gd name="T97" fmla="*/ 36 h 200"/>
              <a:gd name="T98" fmla="*/ 14 w 27"/>
              <a:gd name="T99" fmla="*/ 32 h 200"/>
              <a:gd name="T100" fmla="*/ 14 w 27"/>
              <a:gd name="T101" fmla="*/ 48 h 200"/>
              <a:gd name="T102" fmla="*/ 10 w 27"/>
              <a:gd name="T103" fmla="*/ 52 h 200"/>
              <a:gd name="T104" fmla="*/ 14 w 27"/>
              <a:gd name="T105" fmla="*/ 56 h 200"/>
              <a:gd name="T106" fmla="*/ 18 w 27"/>
              <a:gd name="T107" fmla="*/ 52 h 200"/>
              <a:gd name="T108" fmla="*/ 14 w 27"/>
              <a:gd name="T109" fmla="*/ 48 h 200"/>
              <a:gd name="T110" fmla="*/ 14 w 27"/>
              <a:gd name="T111" fmla="*/ 80 h 200"/>
              <a:gd name="T112" fmla="*/ 10 w 27"/>
              <a:gd name="T113" fmla="*/ 84 h 200"/>
              <a:gd name="T114" fmla="*/ 14 w 27"/>
              <a:gd name="T115" fmla="*/ 88 h 200"/>
              <a:gd name="T116" fmla="*/ 18 w 27"/>
              <a:gd name="T117" fmla="*/ 84 h 200"/>
              <a:gd name="T118" fmla="*/ 14 w 27"/>
              <a:gd name="T119" fmla="*/ 8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7" h="200">
                <a:moveTo>
                  <a:pt x="14" y="144"/>
                </a:moveTo>
                <a:cubicBezTo>
                  <a:pt x="11" y="144"/>
                  <a:pt x="10" y="146"/>
                  <a:pt x="10" y="148"/>
                </a:cubicBezTo>
                <a:cubicBezTo>
                  <a:pt x="10" y="150"/>
                  <a:pt x="11" y="152"/>
                  <a:pt x="14" y="152"/>
                </a:cubicBezTo>
                <a:cubicBezTo>
                  <a:pt x="16" y="152"/>
                  <a:pt x="18" y="150"/>
                  <a:pt x="18" y="148"/>
                </a:cubicBezTo>
                <a:cubicBezTo>
                  <a:pt x="18" y="146"/>
                  <a:pt x="16" y="144"/>
                  <a:pt x="14" y="144"/>
                </a:cubicBezTo>
                <a:close/>
                <a:moveTo>
                  <a:pt x="14" y="128"/>
                </a:moveTo>
                <a:cubicBezTo>
                  <a:pt x="11" y="128"/>
                  <a:pt x="10" y="130"/>
                  <a:pt x="10" y="132"/>
                </a:cubicBezTo>
                <a:cubicBezTo>
                  <a:pt x="10" y="134"/>
                  <a:pt x="11" y="136"/>
                  <a:pt x="14" y="136"/>
                </a:cubicBezTo>
                <a:cubicBezTo>
                  <a:pt x="16" y="136"/>
                  <a:pt x="18" y="134"/>
                  <a:pt x="18" y="132"/>
                </a:cubicBezTo>
                <a:cubicBezTo>
                  <a:pt x="18" y="130"/>
                  <a:pt x="16" y="128"/>
                  <a:pt x="14" y="128"/>
                </a:cubicBezTo>
                <a:close/>
                <a:moveTo>
                  <a:pt x="14" y="176"/>
                </a:moveTo>
                <a:cubicBezTo>
                  <a:pt x="11" y="176"/>
                  <a:pt x="10" y="178"/>
                  <a:pt x="10" y="180"/>
                </a:cubicBezTo>
                <a:cubicBezTo>
                  <a:pt x="10" y="182"/>
                  <a:pt x="11" y="184"/>
                  <a:pt x="14" y="184"/>
                </a:cubicBezTo>
                <a:cubicBezTo>
                  <a:pt x="16" y="184"/>
                  <a:pt x="18" y="182"/>
                  <a:pt x="18" y="180"/>
                </a:cubicBezTo>
                <a:cubicBezTo>
                  <a:pt x="18" y="178"/>
                  <a:pt x="16" y="176"/>
                  <a:pt x="14" y="176"/>
                </a:cubicBezTo>
                <a:close/>
                <a:moveTo>
                  <a:pt x="14" y="160"/>
                </a:moveTo>
                <a:cubicBezTo>
                  <a:pt x="11" y="160"/>
                  <a:pt x="10" y="162"/>
                  <a:pt x="10" y="164"/>
                </a:cubicBezTo>
                <a:cubicBezTo>
                  <a:pt x="10" y="166"/>
                  <a:pt x="11" y="168"/>
                  <a:pt x="14" y="168"/>
                </a:cubicBezTo>
                <a:cubicBezTo>
                  <a:pt x="16" y="168"/>
                  <a:pt x="18" y="166"/>
                  <a:pt x="18" y="164"/>
                </a:cubicBezTo>
                <a:cubicBezTo>
                  <a:pt x="18" y="162"/>
                  <a:pt x="16" y="160"/>
                  <a:pt x="14" y="160"/>
                </a:cubicBezTo>
                <a:close/>
                <a:moveTo>
                  <a:pt x="14" y="192"/>
                </a:moveTo>
                <a:cubicBezTo>
                  <a:pt x="11" y="192"/>
                  <a:pt x="10" y="194"/>
                  <a:pt x="10" y="196"/>
                </a:cubicBezTo>
                <a:cubicBezTo>
                  <a:pt x="10" y="198"/>
                  <a:pt x="11" y="200"/>
                  <a:pt x="14" y="200"/>
                </a:cubicBezTo>
                <a:cubicBezTo>
                  <a:pt x="16" y="200"/>
                  <a:pt x="18" y="198"/>
                  <a:pt x="18" y="196"/>
                </a:cubicBezTo>
                <a:cubicBezTo>
                  <a:pt x="18" y="194"/>
                  <a:pt x="16" y="192"/>
                  <a:pt x="14" y="192"/>
                </a:cubicBezTo>
                <a:close/>
                <a:moveTo>
                  <a:pt x="14" y="112"/>
                </a:moveTo>
                <a:cubicBezTo>
                  <a:pt x="11" y="112"/>
                  <a:pt x="10" y="114"/>
                  <a:pt x="10" y="116"/>
                </a:cubicBezTo>
                <a:cubicBezTo>
                  <a:pt x="10" y="118"/>
                  <a:pt x="11" y="120"/>
                  <a:pt x="14" y="120"/>
                </a:cubicBezTo>
                <a:cubicBezTo>
                  <a:pt x="16" y="120"/>
                  <a:pt x="18" y="118"/>
                  <a:pt x="18" y="116"/>
                </a:cubicBezTo>
                <a:cubicBezTo>
                  <a:pt x="18" y="114"/>
                  <a:pt x="16" y="112"/>
                  <a:pt x="14" y="112"/>
                </a:cubicBezTo>
                <a:close/>
                <a:moveTo>
                  <a:pt x="14" y="64"/>
                </a:moveTo>
                <a:cubicBezTo>
                  <a:pt x="11" y="64"/>
                  <a:pt x="10" y="66"/>
                  <a:pt x="10" y="68"/>
                </a:cubicBezTo>
                <a:cubicBezTo>
                  <a:pt x="10" y="70"/>
                  <a:pt x="11" y="72"/>
                  <a:pt x="14" y="72"/>
                </a:cubicBezTo>
                <a:cubicBezTo>
                  <a:pt x="16" y="72"/>
                  <a:pt x="18" y="70"/>
                  <a:pt x="18" y="68"/>
                </a:cubicBezTo>
                <a:cubicBezTo>
                  <a:pt x="18" y="66"/>
                  <a:pt x="16" y="64"/>
                  <a:pt x="14" y="64"/>
                </a:cubicBezTo>
                <a:close/>
                <a:moveTo>
                  <a:pt x="14" y="96"/>
                </a:moveTo>
                <a:cubicBezTo>
                  <a:pt x="11" y="96"/>
                  <a:pt x="10" y="98"/>
                  <a:pt x="10" y="100"/>
                </a:cubicBezTo>
                <a:cubicBezTo>
                  <a:pt x="10" y="102"/>
                  <a:pt x="11" y="104"/>
                  <a:pt x="14" y="104"/>
                </a:cubicBezTo>
                <a:cubicBezTo>
                  <a:pt x="16" y="104"/>
                  <a:pt x="18" y="102"/>
                  <a:pt x="18" y="100"/>
                </a:cubicBezTo>
                <a:cubicBezTo>
                  <a:pt x="18" y="98"/>
                  <a:pt x="16" y="96"/>
                  <a:pt x="14" y="96"/>
                </a:cubicBezTo>
                <a:close/>
                <a:moveTo>
                  <a:pt x="14" y="0"/>
                </a:moveTo>
                <a:cubicBezTo>
                  <a:pt x="6" y="0"/>
                  <a:pt x="0" y="7"/>
                  <a:pt x="0" y="14"/>
                </a:cubicBezTo>
                <a:cubicBezTo>
                  <a:pt x="0" y="22"/>
                  <a:pt x="6" y="28"/>
                  <a:pt x="14" y="28"/>
                </a:cubicBezTo>
                <a:cubicBezTo>
                  <a:pt x="21" y="28"/>
                  <a:pt x="27" y="22"/>
                  <a:pt x="27" y="14"/>
                </a:cubicBezTo>
                <a:cubicBezTo>
                  <a:pt x="27" y="7"/>
                  <a:pt x="21" y="0"/>
                  <a:pt x="14" y="0"/>
                </a:cubicBezTo>
                <a:close/>
                <a:moveTo>
                  <a:pt x="14" y="32"/>
                </a:moveTo>
                <a:cubicBezTo>
                  <a:pt x="11" y="32"/>
                  <a:pt x="10" y="34"/>
                  <a:pt x="10" y="36"/>
                </a:cubicBezTo>
                <a:cubicBezTo>
                  <a:pt x="10" y="38"/>
                  <a:pt x="11" y="40"/>
                  <a:pt x="14" y="40"/>
                </a:cubicBezTo>
                <a:cubicBezTo>
                  <a:pt x="16" y="40"/>
                  <a:pt x="18" y="38"/>
                  <a:pt x="18" y="36"/>
                </a:cubicBezTo>
                <a:cubicBezTo>
                  <a:pt x="18" y="34"/>
                  <a:pt x="16" y="32"/>
                  <a:pt x="14" y="32"/>
                </a:cubicBezTo>
                <a:close/>
                <a:moveTo>
                  <a:pt x="14" y="48"/>
                </a:moveTo>
                <a:cubicBezTo>
                  <a:pt x="11" y="48"/>
                  <a:pt x="10" y="50"/>
                  <a:pt x="10" y="52"/>
                </a:cubicBezTo>
                <a:cubicBezTo>
                  <a:pt x="10" y="54"/>
                  <a:pt x="11" y="56"/>
                  <a:pt x="14" y="56"/>
                </a:cubicBezTo>
                <a:cubicBezTo>
                  <a:pt x="16" y="56"/>
                  <a:pt x="18" y="54"/>
                  <a:pt x="18" y="52"/>
                </a:cubicBezTo>
                <a:cubicBezTo>
                  <a:pt x="18" y="50"/>
                  <a:pt x="16" y="48"/>
                  <a:pt x="14" y="48"/>
                </a:cubicBezTo>
                <a:close/>
                <a:moveTo>
                  <a:pt x="14" y="80"/>
                </a:moveTo>
                <a:cubicBezTo>
                  <a:pt x="11" y="80"/>
                  <a:pt x="10" y="82"/>
                  <a:pt x="10" y="84"/>
                </a:cubicBezTo>
                <a:cubicBezTo>
                  <a:pt x="10" y="86"/>
                  <a:pt x="11" y="88"/>
                  <a:pt x="14" y="88"/>
                </a:cubicBezTo>
                <a:cubicBezTo>
                  <a:pt x="16" y="88"/>
                  <a:pt x="18" y="86"/>
                  <a:pt x="18" y="84"/>
                </a:cubicBezTo>
                <a:cubicBezTo>
                  <a:pt x="18" y="82"/>
                  <a:pt x="16" y="80"/>
                  <a:pt x="14" y="80"/>
                </a:cubicBezTo>
                <a:close/>
              </a:path>
            </a:pathLst>
          </a:custGeom>
          <a:solidFill>
            <a:srgbClr val="A6A6A6"/>
          </a:solidFill>
          <a:ln>
            <a:noFill/>
          </a:ln>
        </p:spPr>
        <p:txBody>
          <a:bodyPr vert="horz" wrap="square" lIns="91440" tIns="45720" rIns="91440" bIns="45720" numCol="1" anchor="t" anchorCtr="0" compatLnSpc="1"/>
          <a:lstStyle/>
          <a:p>
            <a:endParaRPr lang="en-US">
              <a:solidFill>
                <a:schemeClr val="tx1">
                  <a:lumMod val="75000"/>
                  <a:lumOff val="25000"/>
                </a:schemeClr>
              </a:solidFill>
              <a:cs typeface="+mn-ea"/>
              <a:sym typeface="+mn-lt"/>
            </a:endParaRPr>
          </a:p>
        </p:txBody>
      </p:sp>
      <p:grpSp>
        <p:nvGrpSpPr>
          <p:cNvPr id="45" name="Group 32"/>
          <p:cNvGrpSpPr/>
          <p:nvPr/>
        </p:nvGrpSpPr>
        <p:grpSpPr>
          <a:xfrm>
            <a:off x="7901795" y="3827805"/>
            <a:ext cx="1174182" cy="1749413"/>
            <a:chOff x="2809876" y="3940175"/>
            <a:chExt cx="1257300" cy="1873250"/>
          </a:xfrm>
          <a:solidFill>
            <a:srgbClr val="2A3F74"/>
          </a:solidFill>
        </p:grpSpPr>
        <p:sp>
          <p:nvSpPr>
            <p:cNvPr id="46" name="Freeform 1316"/>
            <p:cNvSpPr/>
            <p:nvPr/>
          </p:nvSpPr>
          <p:spPr bwMode="auto">
            <a:xfrm>
              <a:off x="3489326" y="3940175"/>
              <a:ext cx="130175" cy="1400175"/>
            </a:xfrm>
            <a:custGeom>
              <a:avLst/>
              <a:gdLst>
                <a:gd name="T0" fmla="*/ 21 w 41"/>
                <a:gd name="T1" fmla="*/ 441 h 441"/>
                <a:gd name="T2" fmla="*/ 0 w 41"/>
                <a:gd name="T3" fmla="*/ 421 h 441"/>
                <a:gd name="T4" fmla="*/ 0 w 41"/>
                <a:gd name="T5" fmla="*/ 20 h 441"/>
                <a:gd name="T6" fmla="*/ 21 w 41"/>
                <a:gd name="T7" fmla="*/ 0 h 441"/>
                <a:gd name="T8" fmla="*/ 41 w 41"/>
                <a:gd name="T9" fmla="*/ 20 h 441"/>
                <a:gd name="T10" fmla="*/ 41 w 41"/>
                <a:gd name="T11" fmla="*/ 421 h 441"/>
                <a:gd name="T12" fmla="*/ 21 w 41"/>
                <a:gd name="T13" fmla="*/ 441 h 441"/>
              </a:gdLst>
              <a:ahLst/>
              <a:cxnLst>
                <a:cxn ang="0">
                  <a:pos x="T0" y="T1"/>
                </a:cxn>
                <a:cxn ang="0">
                  <a:pos x="T2" y="T3"/>
                </a:cxn>
                <a:cxn ang="0">
                  <a:pos x="T4" y="T5"/>
                </a:cxn>
                <a:cxn ang="0">
                  <a:pos x="T6" y="T7"/>
                </a:cxn>
                <a:cxn ang="0">
                  <a:pos x="T8" y="T9"/>
                </a:cxn>
                <a:cxn ang="0">
                  <a:pos x="T10" y="T11"/>
                </a:cxn>
                <a:cxn ang="0">
                  <a:pos x="T12" y="T13"/>
                </a:cxn>
              </a:cxnLst>
              <a:rect l="0" t="0" r="r" b="b"/>
              <a:pathLst>
                <a:path w="41" h="441">
                  <a:moveTo>
                    <a:pt x="21" y="441"/>
                  </a:moveTo>
                  <a:cubicBezTo>
                    <a:pt x="9" y="441"/>
                    <a:pt x="0" y="432"/>
                    <a:pt x="0" y="421"/>
                  </a:cubicBezTo>
                  <a:cubicBezTo>
                    <a:pt x="0" y="20"/>
                    <a:pt x="0" y="20"/>
                    <a:pt x="0" y="20"/>
                  </a:cubicBezTo>
                  <a:cubicBezTo>
                    <a:pt x="0" y="9"/>
                    <a:pt x="9" y="0"/>
                    <a:pt x="21" y="0"/>
                  </a:cubicBezTo>
                  <a:cubicBezTo>
                    <a:pt x="32" y="0"/>
                    <a:pt x="41" y="9"/>
                    <a:pt x="41" y="20"/>
                  </a:cubicBezTo>
                  <a:cubicBezTo>
                    <a:pt x="41" y="421"/>
                    <a:pt x="41" y="421"/>
                    <a:pt x="41" y="421"/>
                  </a:cubicBezTo>
                  <a:cubicBezTo>
                    <a:pt x="41" y="432"/>
                    <a:pt x="32" y="441"/>
                    <a:pt x="21" y="4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solidFill>
                  <a:schemeClr val="tx1">
                    <a:lumMod val="75000"/>
                    <a:lumOff val="25000"/>
                  </a:schemeClr>
                </a:solidFill>
                <a:cs typeface="+mn-ea"/>
                <a:sym typeface="+mn-lt"/>
              </a:endParaRPr>
            </a:p>
          </p:txBody>
        </p:sp>
        <p:sp>
          <p:nvSpPr>
            <p:cNvPr id="47" name="Freeform 1317"/>
            <p:cNvSpPr/>
            <p:nvPr/>
          </p:nvSpPr>
          <p:spPr bwMode="auto">
            <a:xfrm>
              <a:off x="3267076" y="4086225"/>
              <a:ext cx="577850" cy="1489075"/>
            </a:xfrm>
            <a:custGeom>
              <a:avLst/>
              <a:gdLst>
                <a:gd name="T0" fmla="*/ 91 w 182"/>
                <a:gd name="T1" fmla="*/ 469 h 469"/>
                <a:gd name="T2" fmla="*/ 0 w 182"/>
                <a:gd name="T3" fmla="*/ 378 h 469"/>
                <a:gd name="T4" fmla="*/ 0 w 182"/>
                <a:gd name="T5" fmla="*/ 40 h 469"/>
                <a:gd name="T6" fmla="*/ 20 w 182"/>
                <a:gd name="T7" fmla="*/ 20 h 469"/>
                <a:gd name="T8" fmla="*/ 40 w 182"/>
                <a:gd name="T9" fmla="*/ 40 h 469"/>
                <a:gd name="T10" fmla="*/ 40 w 182"/>
                <a:gd name="T11" fmla="*/ 378 h 469"/>
                <a:gd name="T12" fmla="*/ 91 w 182"/>
                <a:gd name="T13" fmla="*/ 429 h 469"/>
                <a:gd name="T14" fmla="*/ 141 w 182"/>
                <a:gd name="T15" fmla="*/ 378 h 469"/>
                <a:gd name="T16" fmla="*/ 141 w 182"/>
                <a:gd name="T17" fmla="*/ 20 h 469"/>
                <a:gd name="T18" fmla="*/ 161 w 182"/>
                <a:gd name="T19" fmla="*/ 0 h 469"/>
                <a:gd name="T20" fmla="*/ 182 w 182"/>
                <a:gd name="T21" fmla="*/ 20 h 469"/>
                <a:gd name="T22" fmla="*/ 182 w 182"/>
                <a:gd name="T23" fmla="*/ 378 h 469"/>
                <a:gd name="T24" fmla="*/ 91 w 182"/>
                <a:gd name="T25" fmla="*/ 469 h 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2" h="469">
                  <a:moveTo>
                    <a:pt x="91" y="469"/>
                  </a:moveTo>
                  <a:cubicBezTo>
                    <a:pt x="40" y="469"/>
                    <a:pt x="0" y="428"/>
                    <a:pt x="0" y="378"/>
                  </a:cubicBezTo>
                  <a:cubicBezTo>
                    <a:pt x="0" y="40"/>
                    <a:pt x="0" y="40"/>
                    <a:pt x="0" y="40"/>
                  </a:cubicBezTo>
                  <a:cubicBezTo>
                    <a:pt x="0" y="29"/>
                    <a:pt x="9" y="20"/>
                    <a:pt x="20" y="20"/>
                  </a:cubicBezTo>
                  <a:cubicBezTo>
                    <a:pt x="31" y="20"/>
                    <a:pt x="40" y="29"/>
                    <a:pt x="40" y="40"/>
                  </a:cubicBezTo>
                  <a:cubicBezTo>
                    <a:pt x="40" y="378"/>
                    <a:pt x="40" y="378"/>
                    <a:pt x="40" y="378"/>
                  </a:cubicBezTo>
                  <a:cubicBezTo>
                    <a:pt x="40" y="406"/>
                    <a:pt x="63" y="429"/>
                    <a:pt x="91" y="429"/>
                  </a:cubicBezTo>
                  <a:cubicBezTo>
                    <a:pt x="118" y="429"/>
                    <a:pt x="141" y="406"/>
                    <a:pt x="141" y="378"/>
                  </a:cubicBezTo>
                  <a:cubicBezTo>
                    <a:pt x="141" y="20"/>
                    <a:pt x="141" y="20"/>
                    <a:pt x="141" y="20"/>
                  </a:cubicBezTo>
                  <a:cubicBezTo>
                    <a:pt x="141" y="9"/>
                    <a:pt x="150" y="0"/>
                    <a:pt x="161" y="0"/>
                  </a:cubicBezTo>
                  <a:cubicBezTo>
                    <a:pt x="173" y="0"/>
                    <a:pt x="182" y="9"/>
                    <a:pt x="182" y="20"/>
                  </a:cubicBezTo>
                  <a:cubicBezTo>
                    <a:pt x="182" y="378"/>
                    <a:pt x="182" y="378"/>
                    <a:pt x="182" y="378"/>
                  </a:cubicBezTo>
                  <a:cubicBezTo>
                    <a:pt x="182" y="428"/>
                    <a:pt x="141" y="469"/>
                    <a:pt x="91" y="46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solidFill>
                  <a:schemeClr val="tx1">
                    <a:lumMod val="75000"/>
                    <a:lumOff val="25000"/>
                  </a:schemeClr>
                </a:solidFill>
                <a:cs typeface="+mn-ea"/>
                <a:sym typeface="+mn-lt"/>
              </a:endParaRPr>
            </a:p>
          </p:txBody>
        </p:sp>
        <p:sp>
          <p:nvSpPr>
            <p:cNvPr id="48" name="Freeform 1318"/>
            <p:cNvSpPr/>
            <p:nvPr/>
          </p:nvSpPr>
          <p:spPr bwMode="auto">
            <a:xfrm>
              <a:off x="2809876" y="4327525"/>
              <a:ext cx="1257300" cy="1485900"/>
            </a:xfrm>
            <a:custGeom>
              <a:avLst/>
              <a:gdLst>
                <a:gd name="T0" fmla="*/ 235 w 396"/>
                <a:gd name="T1" fmla="*/ 468 h 468"/>
                <a:gd name="T2" fmla="*/ 73 w 396"/>
                <a:gd name="T3" fmla="*/ 306 h 468"/>
                <a:gd name="T4" fmla="*/ 73 w 396"/>
                <a:gd name="T5" fmla="*/ 241 h 468"/>
                <a:gd name="T6" fmla="*/ 20 w 396"/>
                <a:gd name="T7" fmla="*/ 188 h 468"/>
                <a:gd name="T8" fmla="*/ 0 w 396"/>
                <a:gd name="T9" fmla="*/ 168 h 468"/>
                <a:gd name="T10" fmla="*/ 20 w 396"/>
                <a:gd name="T11" fmla="*/ 147 h 468"/>
                <a:gd name="T12" fmla="*/ 114 w 396"/>
                <a:gd name="T13" fmla="*/ 241 h 468"/>
                <a:gd name="T14" fmla="*/ 114 w 396"/>
                <a:gd name="T15" fmla="*/ 306 h 468"/>
                <a:gd name="T16" fmla="*/ 235 w 396"/>
                <a:gd name="T17" fmla="*/ 427 h 468"/>
                <a:gd name="T18" fmla="*/ 356 w 396"/>
                <a:gd name="T19" fmla="*/ 306 h 468"/>
                <a:gd name="T20" fmla="*/ 356 w 396"/>
                <a:gd name="T21" fmla="*/ 21 h 468"/>
                <a:gd name="T22" fmla="*/ 376 w 396"/>
                <a:gd name="T23" fmla="*/ 0 h 468"/>
                <a:gd name="T24" fmla="*/ 396 w 396"/>
                <a:gd name="T25" fmla="*/ 21 h 468"/>
                <a:gd name="T26" fmla="*/ 396 w 396"/>
                <a:gd name="T27" fmla="*/ 306 h 468"/>
                <a:gd name="T28" fmla="*/ 235 w 396"/>
                <a:gd name="T29" fmla="*/ 468 h 4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96" h="468">
                  <a:moveTo>
                    <a:pt x="235" y="468"/>
                  </a:moveTo>
                  <a:cubicBezTo>
                    <a:pt x="145" y="468"/>
                    <a:pt x="73" y="395"/>
                    <a:pt x="73" y="306"/>
                  </a:cubicBezTo>
                  <a:cubicBezTo>
                    <a:pt x="73" y="241"/>
                    <a:pt x="73" y="241"/>
                    <a:pt x="73" y="241"/>
                  </a:cubicBezTo>
                  <a:cubicBezTo>
                    <a:pt x="73" y="212"/>
                    <a:pt x="49" y="188"/>
                    <a:pt x="20" y="188"/>
                  </a:cubicBezTo>
                  <a:cubicBezTo>
                    <a:pt x="9" y="188"/>
                    <a:pt x="0" y="179"/>
                    <a:pt x="0" y="168"/>
                  </a:cubicBezTo>
                  <a:cubicBezTo>
                    <a:pt x="0" y="156"/>
                    <a:pt x="9" y="147"/>
                    <a:pt x="20" y="147"/>
                  </a:cubicBezTo>
                  <a:cubicBezTo>
                    <a:pt x="72" y="147"/>
                    <a:pt x="114" y="189"/>
                    <a:pt x="114" y="241"/>
                  </a:cubicBezTo>
                  <a:cubicBezTo>
                    <a:pt x="114" y="306"/>
                    <a:pt x="114" y="306"/>
                    <a:pt x="114" y="306"/>
                  </a:cubicBezTo>
                  <a:cubicBezTo>
                    <a:pt x="114" y="373"/>
                    <a:pt x="168" y="427"/>
                    <a:pt x="235" y="427"/>
                  </a:cubicBezTo>
                  <a:cubicBezTo>
                    <a:pt x="302" y="427"/>
                    <a:pt x="356" y="373"/>
                    <a:pt x="356" y="306"/>
                  </a:cubicBezTo>
                  <a:cubicBezTo>
                    <a:pt x="356" y="21"/>
                    <a:pt x="356" y="21"/>
                    <a:pt x="356" y="21"/>
                  </a:cubicBezTo>
                  <a:cubicBezTo>
                    <a:pt x="356" y="9"/>
                    <a:pt x="365" y="0"/>
                    <a:pt x="376" y="0"/>
                  </a:cubicBezTo>
                  <a:cubicBezTo>
                    <a:pt x="387" y="0"/>
                    <a:pt x="396" y="9"/>
                    <a:pt x="396" y="21"/>
                  </a:cubicBezTo>
                  <a:cubicBezTo>
                    <a:pt x="396" y="306"/>
                    <a:pt x="396" y="306"/>
                    <a:pt x="396" y="306"/>
                  </a:cubicBezTo>
                  <a:cubicBezTo>
                    <a:pt x="396" y="395"/>
                    <a:pt x="324" y="468"/>
                    <a:pt x="235" y="4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solidFill>
                  <a:schemeClr val="tx1">
                    <a:lumMod val="75000"/>
                    <a:lumOff val="25000"/>
                  </a:schemeClr>
                </a:solidFill>
                <a:cs typeface="+mn-ea"/>
                <a:sym typeface="+mn-lt"/>
              </a:endParaRPr>
            </a:p>
          </p:txBody>
        </p:sp>
      </p:grpSp>
      <p:grpSp>
        <p:nvGrpSpPr>
          <p:cNvPr id="53" name="组合 52"/>
          <p:cNvGrpSpPr/>
          <p:nvPr/>
        </p:nvGrpSpPr>
        <p:grpSpPr>
          <a:xfrm>
            <a:off x="74343" y="-18337"/>
            <a:ext cx="6021657" cy="861175"/>
            <a:chOff x="74343" y="-18337"/>
            <a:chExt cx="6021657" cy="861175"/>
          </a:xfrm>
        </p:grpSpPr>
        <p:grpSp>
          <p:nvGrpSpPr>
            <p:cNvPr id="55" name="组合 54"/>
            <p:cNvGrpSpPr/>
            <p:nvPr/>
          </p:nvGrpSpPr>
          <p:grpSpPr>
            <a:xfrm>
              <a:off x="74343" y="-18337"/>
              <a:ext cx="2005677" cy="861175"/>
              <a:chOff x="8521700" y="-18337"/>
              <a:chExt cx="3314701" cy="1564706"/>
            </a:xfrm>
            <a:effectLst/>
          </p:grpSpPr>
          <p:sp>
            <p:nvSpPr>
              <p:cNvPr id="63" name="任意多边形: 形状 62"/>
              <p:cNvSpPr/>
              <p:nvPr/>
            </p:nvSpPr>
            <p:spPr>
              <a:xfrm rot="10800000">
                <a:off x="10024397" y="-18337"/>
                <a:ext cx="1812004" cy="1138147"/>
              </a:xfrm>
              <a:custGeom>
                <a:avLst/>
                <a:gdLst>
                  <a:gd name="connsiteX0" fmla="*/ 1812004 w 1812004"/>
                  <a:gd name="connsiteY0" fmla="*/ 1138147 h 1138147"/>
                  <a:gd name="connsiteX1" fmla="*/ 1484679 w 1812004"/>
                  <a:gd name="connsiteY1" fmla="*/ 1138147 h 1138147"/>
                  <a:gd name="connsiteX2" fmla="*/ 906002 w 1812004"/>
                  <a:gd name="connsiteY2" fmla="*/ 411195 h 1138147"/>
                  <a:gd name="connsiteX3" fmla="*/ 327325 w 1812004"/>
                  <a:gd name="connsiteY3" fmla="*/ 1138147 h 1138147"/>
                  <a:gd name="connsiteX4" fmla="*/ 0 w 1812004"/>
                  <a:gd name="connsiteY4" fmla="*/ 1138147 h 1138147"/>
                  <a:gd name="connsiteX5" fmla="*/ 906002 w 1812004"/>
                  <a:gd name="connsiteY5" fmla="*/ 0 h 1138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12004" h="1138147">
                    <a:moveTo>
                      <a:pt x="1812004" y="1138147"/>
                    </a:moveTo>
                    <a:lnTo>
                      <a:pt x="1484679" y="1138147"/>
                    </a:lnTo>
                    <a:lnTo>
                      <a:pt x="906002" y="411195"/>
                    </a:lnTo>
                    <a:lnTo>
                      <a:pt x="327325" y="1138147"/>
                    </a:lnTo>
                    <a:lnTo>
                      <a:pt x="0" y="1138147"/>
                    </a:lnTo>
                    <a:lnTo>
                      <a:pt x="906002" y="0"/>
                    </a:lnTo>
                    <a:close/>
                  </a:path>
                </a:pathLst>
              </a:custGeom>
              <a:solidFill>
                <a:srgbClr val="2A3F7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4" name="任意多边形: 形状 63"/>
              <p:cNvSpPr/>
              <p:nvPr/>
            </p:nvSpPr>
            <p:spPr>
              <a:xfrm rot="10800000">
                <a:off x="8521700" y="-1181"/>
                <a:ext cx="2463801" cy="1547550"/>
              </a:xfrm>
              <a:custGeom>
                <a:avLst/>
                <a:gdLst>
                  <a:gd name="connsiteX0" fmla="*/ 2463801 w 2463801"/>
                  <a:gd name="connsiteY0" fmla="*/ 1547550 h 1547550"/>
                  <a:gd name="connsiteX1" fmla="*/ 2061437 w 2463801"/>
                  <a:gd name="connsiteY1" fmla="*/ 1547550 h 1547550"/>
                  <a:gd name="connsiteX2" fmla="*/ 1231901 w 2463801"/>
                  <a:gd name="connsiteY2" fmla="*/ 505463 h 1547550"/>
                  <a:gd name="connsiteX3" fmla="*/ 402365 w 2463801"/>
                  <a:gd name="connsiteY3" fmla="*/ 1547550 h 1547550"/>
                  <a:gd name="connsiteX4" fmla="*/ 0 w 2463801"/>
                  <a:gd name="connsiteY4" fmla="*/ 1547550 h 1547550"/>
                  <a:gd name="connsiteX5" fmla="*/ 1231901 w 2463801"/>
                  <a:gd name="connsiteY5" fmla="*/ 0 h 1547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63801" h="1547550">
                    <a:moveTo>
                      <a:pt x="2463801" y="1547550"/>
                    </a:moveTo>
                    <a:lnTo>
                      <a:pt x="2061437" y="1547550"/>
                    </a:lnTo>
                    <a:lnTo>
                      <a:pt x="1231901" y="505463"/>
                    </a:lnTo>
                    <a:lnTo>
                      <a:pt x="402365" y="1547550"/>
                    </a:lnTo>
                    <a:lnTo>
                      <a:pt x="0" y="1547550"/>
                    </a:lnTo>
                    <a:lnTo>
                      <a:pt x="1231901" y="0"/>
                    </a:lnTo>
                    <a:close/>
                  </a:path>
                </a:pathLst>
              </a:custGeom>
              <a:solidFill>
                <a:srgbClr val="5577D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
          <p:nvSpPr>
            <p:cNvPr id="61" name="文本框 4"/>
            <p:cNvSpPr txBox="1"/>
            <p:nvPr/>
          </p:nvSpPr>
          <p:spPr>
            <a:xfrm>
              <a:off x="1906604" y="263170"/>
              <a:ext cx="4189396" cy="52322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800" b="1" dirty="0">
                  <a:solidFill>
                    <a:schemeClr val="tx1">
                      <a:lumMod val="65000"/>
                      <a:lumOff val="35000"/>
                    </a:schemeClr>
                  </a:solidFill>
                  <a:latin typeface="阿里巴巴普惠体 2.0 95 ExtraBold" panose="00020600040101010101" pitchFamily="18" charset="-122"/>
                  <a:ea typeface="阿里巴巴普惠体 2.0 95 ExtraBold" panose="00020600040101010101" pitchFamily="18" charset="-122"/>
                  <a:cs typeface="+mn-ea"/>
                  <a:sym typeface="+mn-lt"/>
                </a:rPr>
                <a:t>展示，总结与展望</a:t>
              </a:r>
              <a:endParaRPr lang="zh-CN" altLang="en-US" sz="2800" dirty="0">
                <a:solidFill>
                  <a:schemeClr val="tx1">
                    <a:lumMod val="65000"/>
                    <a:lumOff val="35000"/>
                  </a:schemeClr>
                </a:solidFill>
                <a:latin typeface="阿里巴巴普惠体 2.0 95 ExtraBold" panose="00020600040101010101" pitchFamily="18" charset="-122"/>
                <a:ea typeface="阿里巴巴普惠体 2.0 95 ExtraBold" panose="00020600040101010101" pitchFamily="18" charset="-122"/>
                <a:cs typeface="阿里巴巴普惠体 2.0 95 ExtraBold" panose="00020600040101010101" pitchFamily="18" charset="-122"/>
                <a:sym typeface="+mn-lt"/>
              </a:endParaRPr>
            </a:p>
          </p:txBody>
        </p:sp>
      </p:grpSp>
      <p:sp>
        <p:nvSpPr>
          <p:cNvPr id="68" name="文本框 67"/>
          <p:cNvSpPr txBox="1"/>
          <p:nvPr/>
        </p:nvSpPr>
        <p:spPr>
          <a:xfrm>
            <a:off x="1665207" y="2137820"/>
            <a:ext cx="2512395" cy="338554"/>
          </a:xfrm>
          <a:prstGeom prst="rect">
            <a:avLst/>
          </a:prstGeom>
          <a:noFill/>
        </p:spPr>
        <p:txBody>
          <a:bodyPr wrap="square" rtlCol="0">
            <a:spAutoFit/>
          </a:bodyPr>
          <a:lstStyle/>
          <a:p>
            <a:pPr algn="ctr"/>
            <a:r>
              <a:rPr lang="en-US" altLang="zh-CN" sz="1600" b="1" dirty="0">
                <a:solidFill>
                  <a:schemeClr val="tx1">
                    <a:lumMod val="75000"/>
                    <a:lumOff val="25000"/>
                  </a:schemeClr>
                </a:solidFill>
                <a:cs typeface="+mn-ea"/>
                <a:sym typeface="+mn-lt"/>
              </a:rPr>
              <a:t>1.</a:t>
            </a:r>
            <a:r>
              <a:rPr lang="zh-CN" altLang="en-US" sz="1600" b="1" dirty="0">
                <a:solidFill>
                  <a:schemeClr val="tx1">
                    <a:lumMod val="75000"/>
                    <a:lumOff val="25000"/>
                  </a:schemeClr>
                </a:solidFill>
                <a:cs typeface="+mn-ea"/>
                <a:sym typeface="+mn-lt"/>
              </a:rPr>
              <a:t>当前已完成的项目展示</a:t>
            </a:r>
          </a:p>
        </p:txBody>
      </p:sp>
      <p:sp>
        <p:nvSpPr>
          <p:cNvPr id="71" name="文本框 70"/>
          <p:cNvSpPr txBox="1"/>
          <p:nvPr/>
        </p:nvSpPr>
        <p:spPr>
          <a:xfrm>
            <a:off x="7034102" y="2163356"/>
            <a:ext cx="3180342" cy="338554"/>
          </a:xfrm>
          <a:prstGeom prst="rect">
            <a:avLst/>
          </a:prstGeom>
          <a:noFill/>
        </p:spPr>
        <p:txBody>
          <a:bodyPr wrap="square" rtlCol="0">
            <a:spAutoFit/>
          </a:bodyPr>
          <a:lstStyle/>
          <a:p>
            <a:pPr algn="ctr"/>
            <a:r>
              <a:rPr lang="en-US" altLang="zh-CN" sz="1600" b="1" dirty="0">
                <a:solidFill>
                  <a:schemeClr val="tx1">
                    <a:lumMod val="75000"/>
                    <a:lumOff val="25000"/>
                  </a:schemeClr>
                </a:solidFill>
                <a:cs typeface="+mn-ea"/>
                <a:sym typeface="+mn-lt"/>
              </a:rPr>
              <a:t>2.</a:t>
            </a:r>
            <a:r>
              <a:rPr lang="zh-CN" altLang="en-US" sz="1600" b="1" dirty="0">
                <a:solidFill>
                  <a:schemeClr val="tx1">
                    <a:lumMod val="75000"/>
                    <a:lumOff val="25000"/>
                  </a:schemeClr>
                </a:solidFill>
                <a:cs typeface="+mn-ea"/>
                <a:sym typeface="+mn-lt"/>
              </a:rPr>
              <a:t>总结与展望</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组合 30"/>
          <p:cNvGrpSpPr/>
          <p:nvPr/>
        </p:nvGrpSpPr>
        <p:grpSpPr>
          <a:xfrm>
            <a:off x="74343" y="-18337"/>
            <a:ext cx="6333709" cy="861175"/>
            <a:chOff x="74343" y="-18337"/>
            <a:chExt cx="6333709" cy="861175"/>
          </a:xfrm>
        </p:grpSpPr>
        <p:grpSp>
          <p:nvGrpSpPr>
            <p:cNvPr id="32" name="组合 31"/>
            <p:cNvGrpSpPr/>
            <p:nvPr/>
          </p:nvGrpSpPr>
          <p:grpSpPr>
            <a:xfrm>
              <a:off x="74343" y="-18337"/>
              <a:ext cx="2005677" cy="861175"/>
              <a:chOff x="8521700" y="-18337"/>
              <a:chExt cx="3314701" cy="1564706"/>
            </a:xfrm>
            <a:effectLst/>
          </p:grpSpPr>
          <p:sp>
            <p:nvSpPr>
              <p:cNvPr id="34" name="任意多边形: 形状 33"/>
              <p:cNvSpPr/>
              <p:nvPr/>
            </p:nvSpPr>
            <p:spPr>
              <a:xfrm rot="10800000">
                <a:off x="10024397" y="-18337"/>
                <a:ext cx="1812004" cy="1138147"/>
              </a:xfrm>
              <a:custGeom>
                <a:avLst/>
                <a:gdLst>
                  <a:gd name="connsiteX0" fmla="*/ 1812004 w 1812004"/>
                  <a:gd name="connsiteY0" fmla="*/ 1138147 h 1138147"/>
                  <a:gd name="connsiteX1" fmla="*/ 1484679 w 1812004"/>
                  <a:gd name="connsiteY1" fmla="*/ 1138147 h 1138147"/>
                  <a:gd name="connsiteX2" fmla="*/ 906002 w 1812004"/>
                  <a:gd name="connsiteY2" fmla="*/ 411195 h 1138147"/>
                  <a:gd name="connsiteX3" fmla="*/ 327325 w 1812004"/>
                  <a:gd name="connsiteY3" fmla="*/ 1138147 h 1138147"/>
                  <a:gd name="connsiteX4" fmla="*/ 0 w 1812004"/>
                  <a:gd name="connsiteY4" fmla="*/ 1138147 h 1138147"/>
                  <a:gd name="connsiteX5" fmla="*/ 906002 w 1812004"/>
                  <a:gd name="connsiteY5" fmla="*/ 0 h 1138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12004" h="1138147">
                    <a:moveTo>
                      <a:pt x="1812004" y="1138147"/>
                    </a:moveTo>
                    <a:lnTo>
                      <a:pt x="1484679" y="1138147"/>
                    </a:lnTo>
                    <a:lnTo>
                      <a:pt x="906002" y="411195"/>
                    </a:lnTo>
                    <a:lnTo>
                      <a:pt x="327325" y="1138147"/>
                    </a:lnTo>
                    <a:lnTo>
                      <a:pt x="0" y="1138147"/>
                    </a:lnTo>
                    <a:lnTo>
                      <a:pt x="906002" y="0"/>
                    </a:lnTo>
                    <a:close/>
                  </a:path>
                </a:pathLst>
              </a:custGeom>
              <a:solidFill>
                <a:srgbClr val="2A3F7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5" name="任意多边形: 形状 34"/>
              <p:cNvSpPr/>
              <p:nvPr/>
            </p:nvSpPr>
            <p:spPr>
              <a:xfrm rot="10800000">
                <a:off x="8521700" y="-1181"/>
                <a:ext cx="2463801" cy="1547550"/>
              </a:xfrm>
              <a:custGeom>
                <a:avLst/>
                <a:gdLst>
                  <a:gd name="connsiteX0" fmla="*/ 2463801 w 2463801"/>
                  <a:gd name="connsiteY0" fmla="*/ 1547550 h 1547550"/>
                  <a:gd name="connsiteX1" fmla="*/ 2061437 w 2463801"/>
                  <a:gd name="connsiteY1" fmla="*/ 1547550 h 1547550"/>
                  <a:gd name="connsiteX2" fmla="*/ 1231901 w 2463801"/>
                  <a:gd name="connsiteY2" fmla="*/ 505463 h 1547550"/>
                  <a:gd name="connsiteX3" fmla="*/ 402365 w 2463801"/>
                  <a:gd name="connsiteY3" fmla="*/ 1547550 h 1547550"/>
                  <a:gd name="connsiteX4" fmla="*/ 0 w 2463801"/>
                  <a:gd name="connsiteY4" fmla="*/ 1547550 h 1547550"/>
                  <a:gd name="connsiteX5" fmla="*/ 1231901 w 2463801"/>
                  <a:gd name="connsiteY5" fmla="*/ 0 h 1547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63801" h="1547550">
                    <a:moveTo>
                      <a:pt x="2463801" y="1547550"/>
                    </a:moveTo>
                    <a:lnTo>
                      <a:pt x="2061437" y="1547550"/>
                    </a:lnTo>
                    <a:lnTo>
                      <a:pt x="1231901" y="505463"/>
                    </a:lnTo>
                    <a:lnTo>
                      <a:pt x="402365" y="1547550"/>
                    </a:lnTo>
                    <a:lnTo>
                      <a:pt x="0" y="1547550"/>
                    </a:lnTo>
                    <a:lnTo>
                      <a:pt x="1231901" y="0"/>
                    </a:lnTo>
                    <a:close/>
                  </a:path>
                </a:pathLst>
              </a:custGeom>
              <a:solidFill>
                <a:srgbClr val="5577D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
          <p:nvSpPr>
            <p:cNvPr id="33" name="文本框 4"/>
            <p:cNvSpPr txBox="1"/>
            <p:nvPr/>
          </p:nvSpPr>
          <p:spPr>
            <a:xfrm>
              <a:off x="2218656" y="165867"/>
              <a:ext cx="4189396" cy="52322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800" dirty="0">
                  <a:solidFill>
                    <a:schemeClr val="tx1">
                      <a:lumMod val="65000"/>
                      <a:lumOff val="35000"/>
                    </a:schemeClr>
                  </a:solidFill>
                  <a:latin typeface="阿里巴巴普惠体 2.0 95 ExtraBold" panose="00020600040101010101" pitchFamily="18" charset="-122"/>
                  <a:ea typeface="阿里巴巴普惠体 2.0 95 ExtraBold" panose="00020600040101010101" pitchFamily="18" charset="-122"/>
                  <a:cs typeface="阿里巴巴普惠体 2.0 95 ExtraBold" panose="00020600040101010101" pitchFamily="18" charset="-122"/>
                  <a:sym typeface="+mn-lt"/>
                </a:rPr>
                <a:t>已完成的项目展示</a:t>
              </a:r>
            </a:p>
          </p:txBody>
        </p:sp>
      </p:grpSp>
      <p:sp>
        <p:nvSpPr>
          <p:cNvPr id="12" name="Rounded Rectangle 35"/>
          <p:cNvSpPr/>
          <p:nvPr/>
        </p:nvSpPr>
        <p:spPr>
          <a:xfrm>
            <a:off x="7391065" y="58496"/>
            <a:ext cx="3555101" cy="685387"/>
          </a:xfrm>
          <a:prstGeom prst="roundRect">
            <a:avLst>
              <a:gd name="adj" fmla="val 7712"/>
            </a:avLst>
          </a:prstGeom>
          <a:solidFill>
            <a:srgbClr val="2A3F7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13" name="文本框 12"/>
          <p:cNvSpPr txBox="1"/>
          <p:nvPr/>
        </p:nvSpPr>
        <p:spPr>
          <a:xfrm>
            <a:off x="8427358" y="102023"/>
            <a:ext cx="2190335" cy="523220"/>
          </a:xfrm>
          <a:prstGeom prst="rect">
            <a:avLst/>
          </a:prstGeom>
          <a:noFill/>
        </p:spPr>
        <p:txBody>
          <a:bodyPr wrap="square" rtlCol="0">
            <a:spAutoFit/>
          </a:bodyPr>
          <a:lstStyle/>
          <a:p>
            <a:r>
              <a:rPr lang="zh-CN" altLang="en-US" sz="2800" b="1" dirty="0">
                <a:solidFill>
                  <a:schemeClr val="bg1"/>
                </a:solidFill>
                <a:cs typeface="+mn-ea"/>
                <a:sym typeface="+mn-lt"/>
              </a:rPr>
              <a:t>视频演示</a:t>
            </a:r>
          </a:p>
        </p:txBody>
      </p:sp>
      <p:sp>
        <p:nvSpPr>
          <p:cNvPr id="14" name="文本框 13">
            <a:extLst>
              <a:ext uri="{FF2B5EF4-FFF2-40B4-BE49-F238E27FC236}">
                <a16:creationId xmlns:a16="http://schemas.microsoft.com/office/drawing/2014/main" id="{F9A33717-69E9-424A-38C4-F9E958B68F53}"/>
              </a:ext>
            </a:extLst>
          </p:cNvPr>
          <p:cNvSpPr txBox="1"/>
          <p:nvPr/>
        </p:nvSpPr>
        <p:spPr>
          <a:xfrm>
            <a:off x="1565153" y="2192313"/>
            <a:ext cx="9781660" cy="2246769"/>
          </a:xfrm>
          <a:prstGeom prst="rect">
            <a:avLst/>
          </a:prstGeom>
          <a:noFill/>
        </p:spPr>
        <p:txBody>
          <a:bodyPr wrap="square">
            <a:spAutoFit/>
          </a:bodyPr>
          <a:lstStyle/>
          <a:p>
            <a:pPr algn="just"/>
            <a:r>
              <a:rPr lang="zh-CN" altLang="en-US" sz="2800" kern="100" dirty="0">
                <a:latin typeface="等线" panose="02010600030101010101" pitchFamily="2" charset="-122"/>
                <a:ea typeface="黑体" panose="02010609060101010101" pitchFamily="49" charset="-122"/>
                <a:cs typeface="Times New Roman" panose="02020603050405020304" pitchFamily="18" charset="0"/>
              </a:rPr>
              <a:t>包括：</a:t>
            </a:r>
            <a:endParaRPr lang="en-US" altLang="zh-CN" sz="2800" kern="100" dirty="0">
              <a:latin typeface="等线" panose="02010600030101010101" pitchFamily="2" charset="-122"/>
              <a:ea typeface="黑体" panose="02010609060101010101" pitchFamily="49" charset="-122"/>
              <a:cs typeface="Times New Roman" panose="02020603050405020304" pitchFamily="18" charset="0"/>
            </a:endParaRPr>
          </a:p>
          <a:p>
            <a:pPr algn="just"/>
            <a:r>
              <a:rPr lang="zh-CN" altLang="en-US" sz="2800" kern="100" dirty="0">
                <a:effectLst/>
                <a:latin typeface="等线" panose="02010600030101010101" pitchFamily="2" charset="-122"/>
                <a:ea typeface="黑体" panose="02010609060101010101" pitchFamily="49" charset="-122"/>
                <a:cs typeface="Times New Roman" panose="02020603050405020304" pitchFamily="18" charset="0"/>
              </a:rPr>
              <a:t>前后端对接成功</a:t>
            </a:r>
            <a:r>
              <a:rPr lang="en-US" altLang="zh-CN" sz="2800" kern="100" dirty="0">
                <a:effectLst/>
                <a:latin typeface="等线" panose="02010600030101010101" pitchFamily="2" charset="-122"/>
                <a:ea typeface="黑体" panose="02010609060101010101" pitchFamily="49" charset="-122"/>
                <a:cs typeface="Times New Roman" panose="02020603050405020304" pitchFamily="18" charset="0"/>
              </a:rPr>
              <a:t>-</a:t>
            </a:r>
            <a:r>
              <a:rPr lang="zh-CN" altLang="en-US" sz="2800" kern="100" dirty="0">
                <a:effectLst/>
                <a:latin typeface="等线" panose="02010600030101010101" pitchFamily="2" charset="-122"/>
                <a:ea typeface="黑体" panose="02010609060101010101" pitchFamily="49" charset="-122"/>
                <a:cs typeface="Times New Roman" panose="02020603050405020304" pitchFamily="18" charset="0"/>
              </a:rPr>
              <a:t>注册登录界面的跳转</a:t>
            </a:r>
            <a:endParaRPr lang="en-US" altLang="zh-CN" sz="2800" kern="100" dirty="0">
              <a:effectLst/>
              <a:latin typeface="等线" panose="02010600030101010101" pitchFamily="2" charset="-122"/>
              <a:ea typeface="黑体" panose="02010609060101010101" pitchFamily="49" charset="-122"/>
              <a:cs typeface="Times New Roman" panose="02020603050405020304" pitchFamily="18" charset="0"/>
            </a:endParaRPr>
          </a:p>
          <a:p>
            <a:pPr algn="just"/>
            <a:r>
              <a:rPr lang="zh-CN" altLang="en-US" sz="2800" kern="100" dirty="0">
                <a:effectLst/>
                <a:latin typeface="等线" panose="02010600030101010101" pitchFamily="2" charset="-122"/>
                <a:ea typeface="黑体" panose="02010609060101010101" pitchFamily="49" charset="-122"/>
                <a:cs typeface="Times New Roman" panose="02020603050405020304" pitchFamily="18" charset="0"/>
              </a:rPr>
              <a:t>后端与数据库对接成功</a:t>
            </a:r>
            <a:r>
              <a:rPr lang="en-US" altLang="zh-CN" sz="2800" kern="100" dirty="0">
                <a:effectLst/>
                <a:latin typeface="等线" panose="02010600030101010101" pitchFamily="2" charset="-122"/>
                <a:ea typeface="黑体" panose="02010609060101010101" pitchFamily="49" charset="-122"/>
                <a:cs typeface="Times New Roman" panose="02020603050405020304" pitchFamily="18" charset="0"/>
              </a:rPr>
              <a:t>-</a:t>
            </a:r>
            <a:r>
              <a:rPr lang="zh-CN" altLang="en-US" sz="2800" kern="100" dirty="0">
                <a:effectLst/>
                <a:latin typeface="等线" panose="02010600030101010101" pitchFamily="2" charset="-122"/>
                <a:ea typeface="黑体" panose="02010609060101010101" pitchFamily="49" charset="-122"/>
                <a:cs typeface="Times New Roman" panose="02020603050405020304" pitchFamily="18" charset="0"/>
              </a:rPr>
              <a:t>注册新用户体现到数据库中</a:t>
            </a:r>
            <a:endParaRPr lang="en-US" altLang="zh-CN" sz="2800" kern="100" dirty="0">
              <a:effectLst/>
              <a:latin typeface="等线" panose="02010600030101010101" pitchFamily="2" charset="-122"/>
              <a:ea typeface="黑体" panose="02010609060101010101" pitchFamily="49" charset="-122"/>
              <a:cs typeface="Times New Roman" panose="02020603050405020304" pitchFamily="18" charset="0"/>
            </a:endParaRPr>
          </a:p>
          <a:p>
            <a:pPr algn="just"/>
            <a:r>
              <a:rPr lang="zh-CN" altLang="en-US" sz="2800" kern="100" dirty="0">
                <a:latin typeface="等线" panose="02010600030101010101" pitchFamily="2" charset="-122"/>
                <a:ea typeface="黑体" panose="02010609060101010101" pitchFamily="49" charset="-122"/>
                <a:cs typeface="Times New Roman" panose="02020603050405020304" pitchFamily="18" charset="0"/>
              </a:rPr>
              <a:t>前端基本交互</a:t>
            </a:r>
            <a:r>
              <a:rPr lang="en-US" altLang="zh-CN" sz="2800" kern="100" dirty="0">
                <a:latin typeface="等线" panose="02010600030101010101" pitchFamily="2" charset="-122"/>
                <a:ea typeface="黑体" panose="02010609060101010101" pitchFamily="49" charset="-122"/>
                <a:cs typeface="Times New Roman" panose="02020603050405020304" pitchFamily="18" charset="0"/>
              </a:rPr>
              <a:t>-</a:t>
            </a:r>
            <a:r>
              <a:rPr lang="zh-CN" altLang="en-US" sz="2800" kern="100" dirty="0">
                <a:latin typeface="等线" panose="02010600030101010101" pitchFamily="2" charset="-122"/>
                <a:ea typeface="黑体" panose="02010609060101010101" pitchFamily="49" charset="-122"/>
                <a:cs typeface="Times New Roman" panose="02020603050405020304" pitchFamily="18" charset="0"/>
              </a:rPr>
              <a:t>按钮事件与信息反馈</a:t>
            </a:r>
            <a:endParaRPr lang="en-US" altLang="zh-CN" sz="2800" kern="100" dirty="0">
              <a:latin typeface="等线" panose="02010600030101010101" pitchFamily="2" charset="-122"/>
              <a:ea typeface="黑体" panose="02010609060101010101" pitchFamily="49" charset="-122"/>
              <a:cs typeface="Times New Roman" panose="02020603050405020304" pitchFamily="18" charset="0"/>
            </a:endParaRPr>
          </a:p>
          <a:p>
            <a:pPr algn="just"/>
            <a:r>
              <a:rPr lang="zh-CN" altLang="en-US" sz="2800" kern="100" dirty="0">
                <a:latin typeface="等线" panose="02010600030101010101" pitchFamily="2" charset="-122"/>
                <a:ea typeface="黑体" panose="02010609060101010101" pitchFamily="49" charset="-122"/>
                <a:cs typeface="Times New Roman" panose="02020603050405020304" pitchFamily="18" charset="0"/>
              </a:rPr>
              <a:t>算法中加载的数据字典、预测数据已经可以写入数据库中</a:t>
            </a:r>
            <a:endParaRPr lang="en-US" altLang="zh-CN" sz="2800" kern="100" dirty="0">
              <a:latin typeface="等线" panose="02010600030101010101" pitchFamily="2" charset="-122"/>
              <a:ea typeface="黑体" panose="02010609060101010101" pitchFamily="49" charset="-122"/>
              <a:cs typeface="Times New Roman" panose="02020603050405020304" pitchFamily="18" charset="0"/>
            </a:endParaRPr>
          </a:p>
        </p:txBody>
      </p:sp>
    </p:spTree>
    <p:custDataLst>
      <p:tags r:id="rId1"/>
    </p:custDataLst>
    <p:extLst>
      <p:ext uri="{BB962C8B-B14F-4D97-AF65-F5344CB8AC3E}">
        <p14:creationId xmlns:p14="http://schemas.microsoft.com/office/powerpoint/2010/main" val="23439770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randombar(horizontal)">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组合 30"/>
          <p:cNvGrpSpPr/>
          <p:nvPr/>
        </p:nvGrpSpPr>
        <p:grpSpPr>
          <a:xfrm>
            <a:off x="74343" y="-18337"/>
            <a:ext cx="6333709" cy="861175"/>
            <a:chOff x="74343" y="-18337"/>
            <a:chExt cx="6333709" cy="861175"/>
          </a:xfrm>
        </p:grpSpPr>
        <p:grpSp>
          <p:nvGrpSpPr>
            <p:cNvPr id="32" name="组合 31"/>
            <p:cNvGrpSpPr/>
            <p:nvPr/>
          </p:nvGrpSpPr>
          <p:grpSpPr>
            <a:xfrm>
              <a:off x="74343" y="-18337"/>
              <a:ext cx="2005677" cy="861175"/>
              <a:chOff x="8521700" y="-18337"/>
              <a:chExt cx="3314701" cy="1564706"/>
            </a:xfrm>
            <a:effectLst/>
          </p:grpSpPr>
          <p:sp>
            <p:nvSpPr>
              <p:cNvPr id="34" name="任意多边形: 形状 33"/>
              <p:cNvSpPr/>
              <p:nvPr/>
            </p:nvSpPr>
            <p:spPr>
              <a:xfrm rot="10800000">
                <a:off x="10024397" y="-18337"/>
                <a:ext cx="1812004" cy="1138147"/>
              </a:xfrm>
              <a:custGeom>
                <a:avLst/>
                <a:gdLst>
                  <a:gd name="connsiteX0" fmla="*/ 1812004 w 1812004"/>
                  <a:gd name="connsiteY0" fmla="*/ 1138147 h 1138147"/>
                  <a:gd name="connsiteX1" fmla="*/ 1484679 w 1812004"/>
                  <a:gd name="connsiteY1" fmla="*/ 1138147 h 1138147"/>
                  <a:gd name="connsiteX2" fmla="*/ 906002 w 1812004"/>
                  <a:gd name="connsiteY2" fmla="*/ 411195 h 1138147"/>
                  <a:gd name="connsiteX3" fmla="*/ 327325 w 1812004"/>
                  <a:gd name="connsiteY3" fmla="*/ 1138147 h 1138147"/>
                  <a:gd name="connsiteX4" fmla="*/ 0 w 1812004"/>
                  <a:gd name="connsiteY4" fmla="*/ 1138147 h 1138147"/>
                  <a:gd name="connsiteX5" fmla="*/ 906002 w 1812004"/>
                  <a:gd name="connsiteY5" fmla="*/ 0 h 1138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12004" h="1138147">
                    <a:moveTo>
                      <a:pt x="1812004" y="1138147"/>
                    </a:moveTo>
                    <a:lnTo>
                      <a:pt x="1484679" y="1138147"/>
                    </a:lnTo>
                    <a:lnTo>
                      <a:pt x="906002" y="411195"/>
                    </a:lnTo>
                    <a:lnTo>
                      <a:pt x="327325" y="1138147"/>
                    </a:lnTo>
                    <a:lnTo>
                      <a:pt x="0" y="1138147"/>
                    </a:lnTo>
                    <a:lnTo>
                      <a:pt x="906002" y="0"/>
                    </a:lnTo>
                    <a:close/>
                  </a:path>
                </a:pathLst>
              </a:custGeom>
              <a:solidFill>
                <a:srgbClr val="2A3F7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5" name="任意多边形: 形状 34"/>
              <p:cNvSpPr/>
              <p:nvPr/>
            </p:nvSpPr>
            <p:spPr>
              <a:xfrm rot="10800000">
                <a:off x="8521700" y="-1181"/>
                <a:ext cx="2463801" cy="1547550"/>
              </a:xfrm>
              <a:custGeom>
                <a:avLst/>
                <a:gdLst>
                  <a:gd name="connsiteX0" fmla="*/ 2463801 w 2463801"/>
                  <a:gd name="connsiteY0" fmla="*/ 1547550 h 1547550"/>
                  <a:gd name="connsiteX1" fmla="*/ 2061437 w 2463801"/>
                  <a:gd name="connsiteY1" fmla="*/ 1547550 h 1547550"/>
                  <a:gd name="connsiteX2" fmla="*/ 1231901 w 2463801"/>
                  <a:gd name="connsiteY2" fmla="*/ 505463 h 1547550"/>
                  <a:gd name="connsiteX3" fmla="*/ 402365 w 2463801"/>
                  <a:gd name="connsiteY3" fmla="*/ 1547550 h 1547550"/>
                  <a:gd name="connsiteX4" fmla="*/ 0 w 2463801"/>
                  <a:gd name="connsiteY4" fmla="*/ 1547550 h 1547550"/>
                  <a:gd name="connsiteX5" fmla="*/ 1231901 w 2463801"/>
                  <a:gd name="connsiteY5" fmla="*/ 0 h 1547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63801" h="1547550">
                    <a:moveTo>
                      <a:pt x="2463801" y="1547550"/>
                    </a:moveTo>
                    <a:lnTo>
                      <a:pt x="2061437" y="1547550"/>
                    </a:lnTo>
                    <a:lnTo>
                      <a:pt x="1231901" y="505463"/>
                    </a:lnTo>
                    <a:lnTo>
                      <a:pt x="402365" y="1547550"/>
                    </a:lnTo>
                    <a:lnTo>
                      <a:pt x="0" y="1547550"/>
                    </a:lnTo>
                    <a:lnTo>
                      <a:pt x="1231901" y="0"/>
                    </a:lnTo>
                    <a:close/>
                  </a:path>
                </a:pathLst>
              </a:custGeom>
              <a:solidFill>
                <a:srgbClr val="5577D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
          <p:nvSpPr>
            <p:cNvPr id="33" name="文本框 4"/>
            <p:cNvSpPr txBox="1"/>
            <p:nvPr/>
          </p:nvSpPr>
          <p:spPr>
            <a:xfrm>
              <a:off x="2218656" y="165867"/>
              <a:ext cx="4189396" cy="52322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800" dirty="0">
                  <a:solidFill>
                    <a:schemeClr val="tx1">
                      <a:lumMod val="65000"/>
                      <a:lumOff val="35000"/>
                    </a:schemeClr>
                  </a:solidFill>
                  <a:latin typeface="阿里巴巴普惠体 2.0 95 ExtraBold" panose="00020600040101010101" pitchFamily="18" charset="-122"/>
                  <a:ea typeface="阿里巴巴普惠体 2.0 95 ExtraBold" panose="00020600040101010101" pitchFamily="18" charset="-122"/>
                  <a:cs typeface="阿里巴巴普惠体 2.0 95 ExtraBold" panose="00020600040101010101" pitchFamily="18" charset="-122"/>
                  <a:sym typeface="+mn-lt"/>
                </a:rPr>
                <a:t>已完成的项目展示</a:t>
              </a:r>
            </a:p>
          </p:txBody>
        </p:sp>
      </p:grpSp>
      <p:sp>
        <p:nvSpPr>
          <p:cNvPr id="12" name="Rounded Rectangle 35"/>
          <p:cNvSpPr/>
          <p:nvPr/>
        </p:nvSpPr>
        <p:spPr>
          <a:xfrm>
            <a:off x="7391065" y="58496"/>
            <a:ext cx="3555101" cy="685387"/>
          </a:xfrm>
          <a:prstGeom prst="roundRect">
            <a:avLst>
              <a:gd name="adj" fmla="val 7712"/>
            </a:avLst>
          </a:prstGeom>
          <a:solidFill>
            <a:srgbClr val="2A3F7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13" name="文本框 12"/>
          <p:cNvSpPr txBox="1"/>
          <p:nvPr/>
        </p:nvSpPr>
        <p:spPr>
          <a:xfrm>
            <a:off x="8427358" y="102023"/>
            <a:ext cx="2190335" cy="523220"/>
          </a:xfrm>
          <a:prstGeom prst="rect">
            <a:avLst/>
          </a:prstGeom>
          <a:noFill/>
        </p:spPr>
        <p:txBody>
          <a:bodyPr wrap="square" rtlCol="0">
            <a:spAutoFit/>
          </a:bodyPr>
          <a:lstStyle/>
          <a:p>
            <a:r>
              <a:rPr lang="zh-CN" altLang="en-US" sz="2800" b="1" dirty="0">
                <a:solidFill>
                  <a:schemeClr val="bg1"/>
                </a:solidFill>
                <a:cs typeface="+mn-ea"/>
                <a:sym typeface="+mn-lt"/>
              </a:rPr>
              <a:t>视频演示</a:t>
            </a:r>
          </a:p>
        </p:txBody>
      </p:sp>
      <p:pic>
        <p:nvPicPr>
          <p:cNvPr id="11" name="2022-07-11 14-02-09">
            <a:hlinkClick r:id="" action="ppaction://media"/>
            <a:extLst>
              <a:ext uri="{FF2B5EF4-FFF2-40B4-BE49-F238E27FC236}">
                <a16:creationId xmlns:a16="http://schemas.microsoft.com/office/drawing/2014/main" id="{E7354040-5F83-255F-7B7E-793B02E0B4EB}"/>
              </a:ext>
            </a:extLst>
          </p:cNvPr>
          <p:cNvPicPr>
            <a:picLocks noChangeAspect="1"/>
          </p:cNvPicPr>
          <p:nvPr>
            <a:videoFile r:link="rId3"/>
            <p:extLst>
              <p:ext uri="{DAA4B4D4-6D71-4841-9C94-3DE7FCFB9230}">
                <p14:media xmlns:p14="http://schemas.microsoft.com/office/powerpoint/2010/main" r:embed="rId2"/>
              </p:ext>
            </p:extLst>
          </p:nvPr>
        </p:nvPicPr>
        <p:blipFill>
          <a:blip r:embed="rId6"/>
          <a:stretch>
            <a:fillRect/>
          </a:stretch>
        </p:blipFill>
        <p:spPr>
          <a:xfrm>
            <a:off x="631195" y="651598"/>
            <a:ext cx="10929610" cy="6147906"/>
          </a:xfrm>
          <a:prstGeom prst="rect">
            <a:avLst/>
          </a:prstGeom>
        </p:spPr>
      </p:pic>
    </p:spTree>
    <p:custDataLst>
      <p:tags r:id="rId1"/>
    </p:custDataLst>
    <p:extLst>
      <p:ext uri="{BB962C8B-B14F-4D97-AF65-F5344CB8AC3E}">
        <p14:creationId xmlns:p14="http://schemas.microsoft.com/office/powerpoint/2010/main" val="42652676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8" fill="hold" display="0">
                  <p:stCondLst>
                    <p:cond delay="indefinite"/>
                  </p:stCondLst>
                </p:cTn>
                <p:tgtEl>
                  <p:spTgt spid="11"/>
                </p:tgtEl>
              </p:cMediaNode>
            </p:video>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组合 30"/>
          <p:cNvGrpSpPr/>
          <p:nvPr/>
        </p:nvGrpSpPr>
        <p:grpSpPr>
          <a:xfrm>
            <a:off x="74343" y="-18337"/>
            <a:ext cx="6333709" cy="861175"/>
            <a:chOff x="74343" y="-18337"/>
            <a:chExt cx="6333709" cy="861175"/>
          </a:xfrm>
        </p:grpSpPr>
        <p:grpSp>
          <p:nvGrpSpPr>
            <p:cNvPr id="32" name="组合 31"/>
            <p:cNvGrpSpPr/>
            <p:nvPr/>
          </p:nvGrpSpPr>
          <p:grpSpPr>
            <a:xfrm>
              <a:off x="74343" y="-18337"/>
              <a:ext cx="2005677" cy="861175"/>
              <a:chOff x="8521700" y="-18337"/>
              <a:chExt cx="3314701" cy="1564706"/>
            </a:xfrm>
            <a:effectLst/>
          </p:grpSpPr>
          <p:sp>
            <p:nvSpPr>
              <p:cNvPr id="34" name="任意多边形: 形状 33"/>
              <p:cNvSpPr/>
              <p:nvPr/>
            </p:nvSpPr>
            <p:spPr>
              <a:xfrm rot="10800000">
                <a:off x="10024397" y="-18337"/>
                <a:ext cx="1812004" cy="1138147"/>
              </a:xfrm>
              <a:custGeom>
                <a:avLst/>
                <a:gdLst>
                  <a:gd name="connsiteX0" fmla="*/ 1812004 w 1812004"/>
                  <a:gd name="connsiteY0" fmla="*/ 1138147 h 1138147"/>
                  <a:gd name="connsiteX1" fmla="*/ 1484679 w 1812004"/>
                  <a:gd name="connsiteY1" fmla="*/ 1138147 h 1138147"/>
                  <a:gd name="connsiteX2" fmla="*/ 906002 w 1812004"/>
                  <a:gd name="connsiteY2" fmla="*/ 411195 h 1138147"/>
                  <a:gd name="connsiteX3" fmla="*/ 327325 w 1812004"/>
                  <a:gd name="connsiteY3" fmla="*/ 1138147 h 1138147"/>
                  <a:gd name="connsiteX4" fmla="*/ 0 w 1812004"/>
                  <a:gd name="connsiteY4" fmla="*/ 1138147 h 1138147"/>
                  <a:gd name="connsiteX5" fmla="*/ 906002 w 1812004"/>
                  <a:gd name="connsiteY5" fmla="*/ 0 h 1138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12004" h="1138147">
                    <a:moveTo>
                      <a:pt x="1812004" y="1138147"/>
                    </a:moveTo>
                    <a:lnTo>
                      <a:pt x="1484679" y="1138147"/>
                    </a:lnTo>
                    <a:lnTo>
                      <a:pt x="906002" y="411195"/>
                    </a:lnTo>
                    <a:lnTo>
                      <a:pt x="327325" y="1138147"/>
                    </a:lnTo>
                    <a:lnTo>
                      <a:pt x="0" y="1138147"/>
                    </a:lnTo>
                    <a:lnTo>
                      <a:pt x="906002" y="0"/>
                    </a:lnTo>
                    <a:close/>
                  </a:path>
                </a:pathLst>
              </a:custGeom>
              <a:solidFill>
                <a:srgbClr val="2A3F7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5" name="任意多边形: 形状 34"/>
              <p:cNvSpPr/>
              <p:nvPr/>
            </p:nvSpPr>
            <p:spPr>
              <a:xfrm rot="10800000">
                <a:off x="8521700" y="-1181"/>
                <a:ext cx="2463801" cy="1547550"/>
              </a:xfrm>
              <a:custGeom>
                <a:avLst/>
                <a:gdLst>
                  <a:gd name="connsiteX0" fmla="*/ 2463801 w 2463801"/>
                  <a:gd name="connsiteY0" fmla="*/ 1547550 h 1547550"/>
                  <a:gd name="connsiteX1" fmla="*/ 2061437 w 2463801"/>
                  <a:gd name="connsiteY1" fmla="*/ 1547550 h 1547550"/>
                  <a:gd name="connsiteX2" fmla="*/ 1231901 w 2463801"/>
                  <a:gd name="connsiteY2" fmla="*/ 505463 h 1547550"/>
                  <a:gd name="connsiteX3" fmla="*/ 402365 w 2463801"/>
                  <a:gd name="connsiteY3" fmla="*/ 1547550 h 1547550"/>
                  <a:gd name="connsiteX4" fmla="*/ 0 w 2463801"/>
                  <a:gd name="connsiteY4" fmla="*/ 1547550 h 1547550"/>
                  <a:gd name="connsiteX5" fmla="*/ 1231901 w 2463801"/>
                  <a:gd name="connsiteY5" fmla="*/ 0 h 1547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63801" h="1547550">
                    <a:moveTo>
                      <a:pt x="2463801" y="1547550"/>
                    </a:moveTo>
                    <a:lnTo>
                      <a:pt x="2061437" y="1547550"/>
                    </a:lnTo>
                    <a:lnTo>
                      <a:pt x="1231901" y="505463"/>
                    </a:lnTo>
                    <a:lnTo>
                      <a:pt x="402365" y="1547550"/>
                    </a:lnTo>
                    <a:lnTo>
                      <a:pt x="0" y="1547550"/>
                    </a:lnTo>
                    <a:lnTo>
                      <a:pt x="1231901" y="0"/>
                    </a:lnTo>
                    <a:close/>
                  </a:path>
                </a:pathLst>
              </a:custGeom>
              <a:solidFill>
                <a:srgbClr val="5577D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
          <p:nvSpPr>
            <p:cNvPr id="33" name="文本框 4"/>
            <p:cNvSpPr txBox="1"/>
            <p:nvPr/>
          </p:nvSpPr>
          <p:spPr>
            <a:xfrm>
              <a:off x="2218656" y="165867"/>
              <a:ext cx="4189396" cy="52322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800" dirty="0">
                  <a:solidFill>
                    <a:schemeClr val="tx1">
                      <a:lumMod val="65000"/>
                      <a:lumOff val="35000"/>
                    </a:schemeClr>
                  </a:solidFill>
                  <a:latin typeface="阿里巴巴普惠体 2.0 95 ExtraBold" panose="00020600040101010101" pitchFamily="18" charset="-122"/>
                  <a:ea typeface="阿里巴巴普惠体 2.0 95 ExtraBold" panose="00020600040101010101" pitchFamily="18" charset="-122"/>
                  <a:cs typeface="阿里巴巴普惠体 2.0 95 ExtraBold" panose="00020600040101010101" pitchFamily="18" charset="-122"/>
                  <a:sym typeface="+mn-lt"/>
                </a:rPr>
                <a:t>已完成的项目展示</a:t>
              </a:r>
            </a:p>
          </p:txBody>
        </p:sp>
      </p:grpSp>
      <p:sp>
        <p:nvSpPr>
          <p:cNvPr id="12" name="Rounded Rectangle 35"/>
          <p:cNvSpPr/>
          <p:nvPr/>
        </p:nvSpPr>
        <p:spPr>
          <a:xfrm>
            <a:off x="7391065" y="58496"/>
            <a:ext cx="3555101" cy="685387"/>
          </a:xfrm>
          <a:prstGeom prst="roundRect">
            <a:avLst>
              <a:gd name="adj" fmla="val 7712"/>
            </a:avLst>
          </a:prstGeom>
          <a:solidFill>
            <a:srgbClr val="2A3F7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13" name="文本框 12"/>
          <p:cNvSpPr txBox="1"/>
          <p:nvPr/>
        </p:nvSpPr>
        <p:spPr>
          <a:xfrm>
            <a:off x="8427358" y="102023"/>
            <a:ext cx="2190335" cy="523220"/>
          </a:xfrm>
          <a:prstGeom prst="rect">
            <a:avLst/>
          </a:prstGeom>
          <a:noFill/>
        </p:spPr>
        <p:txBody>
          <a:bodyPr wrap="square" rtlCol="0">
            <a:spAutoFit/>
          </a:bodyPr>
          <a:lstStyle/>
          <a:p>
            <a:r>
              <a:rPr lang="zh-CN" altLang="en-US" sz="2800" b="1" dirty="0">
                <a:solidFill>
                  <a:schemeClr val="bg1"/>
                </a:solidFill>
                <a:cs typeface="+mn-ea"/>
                <a:sym typeface="+mn-lt"/>
              </a:rPr>
              <a:t>视频演示</a:t>
            </a:r>
          </a:p>
        </p:txBody>
      </p:sp>
      <p:pic>
        <p:nvPicPr>
          <p:cNvPr id="2" name="数据库与算法端">
            <a:hlinkClick r:id="" action="ppaction://media"/>
            <a:extLst>
              <a:ext uri="{FF2B5EF4-FFF2-40B4-BE49-F238E27FC236}">
                <a16:creationId xmlns:a16="http://schemas.microsoft.com/office/drawing/2014/main" id="{F4F2A2D7-3A39-00AF-FD35-8D31744D2C37}"/>
              </a:ext>
            </a:extLst>
          </p:cNvPr>
          <p:cNvPicPr>
            <a:picLocks noChangeAspect="1"/>
          </p:cNvPicPr>
          <p:nvPr>
            <a:videoFile r:link="rId3"/>
            <p:extLst>
              <p:ext uri="{DAA4B4D4-6D71-4841-9C94-3DE7FCFB9230}">
                <p14:media xmlns:p14="http://schemas.microsoft.com/office/powerpoint/2010/main" r:embed="rId2"/>
              </p:ext>
            </p:extLst>
          </p:nvPr>
        </p:nvPicPr>
        <p:blipFill>
          <a:blip r:embed="rId6"/>
          <a:stretch>
            <a:fillRect/>
          </a:stretch>
        </p:blipFill>
        <p:spPr>
          <a:xfrm>
            <a:off x="618659" y="689087"/>
            <a:ext cx="10954682" cy="6162009"/>
          </a:xfrm>
          <a:prstGeom prst="rect">
            <a:avLst/>
          </a:prstGeom>
        </p:spPr>
      </p:pic>
    </p:spTree>
    <p:custDataLst>
      <p:tags r:id="rId1"/>
    </p:custDataLst>
    <p:extLst>
      <p:ext uri="{BB962C8B-B14F-4D97-AF65-F5344CB8AC3E}">
        <p14:creationId xmlns:p14="http://schemas.microsoft.com/office/powerpoint/2010/main" val="42651376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256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ounded Rectangle 35"/>
          <p:cNvSpPr/>
          <p:nvPr/>
        </p:nvSpPr>
        <p:spPr>
          <a:xfrm>
            <a:off x="819748" y="5478142"/>
            <a:ext cx="2992603" cy="851735"/>
          </a:xfrm>
          <a:prstGeom prst="roundRect">
            <a:avLst>
              <a:gd name="adj" fmla="val 7712"/>
            </a:avLst>
          </a:prstGeom>
          <a:solidFill>
            <a:srgbClr val="2A3F7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cs typeface="+mn-ea"/>
              <a:sym typeface="+mn-lt"/>
            </a:endParaRPr>
          </a:p>
        </p:txBody>
      </p:sp>
      <p:grpSp>
        <p:nvGrpSpPr>
          <p:cNvPr id="31" name="组合 30"/>
          <p:cNvGrpSpPr/>
          <p:nvPr/>
        </p:nvGrpSpPr>
        <p:grpSpPr>
          <a:xfrm>
            <a:off x="74343" y="-18337"/>
            <a:ext cx="6333709" cy="861175"/>
            <a:chOff x="74343" y="-18337"/>
            <a:chExt cx="6333709" cy="861175"/>
          </a:xfrm>
        </p:grpSpPr>
        <p:grpSp>
          <p:nvGrpSpPr>
            <p:cNvPr id="32" name="组合 31"/>
            <p:cNvGrpSpPr/>
            <p:nvPr/>
          </p:nvGrpSpPr>
          <p:grpSpPr>
            <a:xfrm>
              <a:off x="74343" y="-18337"/>
              <a:ext cx="2005677" cy="861175"/>
              <a:chOff x="8521700" y="-18337"/>
              <a:chExt cx="3314701" cy="1564706"/>
            </a:xfrm>
            <a:effectLst/>
          </p:grpSpPr>
          <p:sp>
            <p:nvSpPr>
              <p:cNvPr id="34" name="任意多边形: 形状 33"/>
              <p:cNvSpPr/>
              <p:nvPr/>
            </p:nvSpPr>
            <p:spPr>
              <a:xfrm rot="10800000">
                <a:off x="10024397" y="-18337"/>
                <a:ext cx="1812004" cy="1138147"/>
              </a:xfrm>
              <a:custGeom>
                <a:avLst/>
                <a:gdLst>
                  <a:gd name="connsiteX0" fmla="*/ 1812004 w 1812004"/>
                  <a:gd name="connsiteY0" fmla="*/ 1138147 h 1138147"/>
                  <a:gd name="connsiteX1" fmla="*/ 1484679 w 1812004"/>
                  <a:gd name="connsiteY1" fmla="*/ 1138147 h 1138147"/>
                  <a:gd name="connsiteX2" fmla="*/ 906002 w 1812004"/>
                  <a:gd name="connsiteY2" fmla="*/ 411195 h 1138147"/>
                  <a:gd name="connsiteX3" fmla="*/ 327325 w 1812004"/>
                  <a:gd name="connsiteY3" fmla="*/ 1138147 h 1138147"/>
                  <a:gd name="connsiteX4" fmla="*/ 0 w 1812004"/>
                  <a:gd name="connsiteY4" fmla="*/ 1138147 h 1138147"/>
                  <a:gd name="connsiteX5" fmla="*/ 906002 w 1812004"/>
                  <a:gd name="connsiteY5" fmla="*/ 0 h 1138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12004" h="1138147">
                    <a:moveTo>
                      <a:pt x="1812004" y="1138147"/>
                    </a:moveTo>
                    <a:lnTo>
                      <a:pt x="1484679" y="1138147"/>
                    </a:lnTo>
                    <a:lnTo>
                      <a:pt x="906002" y="411195"/>
                    </a:lnTo>
                    <a:lnTo>
                      <a:pt x="327325" y="1138147"/>
                    </a:lnTo>
                    <a:lnTo>
                      <a:pt x="0" y="1138147"/>
                    </a:lnTo>
                    <a:lnTo>
                      <a:pt x="906002" y="0"/>
                    </a:lnTo>
                    <a:close/>
                  </a:path>
                </a:pathLst>
              </a:custGeom>
              <a:solidFill>
                <a:srgbClr val="2A3F7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5" name="任意多边形: 形状 34"/>
              <p:cNvSpPr/>
              <p:nvPr/>
            </p:nvSpPr>
            <p:spPr>
              <a:xfrm rot="10800000">
                <a:off x="8521700" y="-1181"/>
                <a:ext cx="2463801" cy="1547550"/>
              </a:xfrm>
              <a:custGeom>
                <a:avLst/>
                <a:gdLst>
                  <a:gd name="connsiteX0" fmla="*/ 2463801 w 2463801"/>
                  <a:gd name="connsiteY0" fmla="*/ 1547550 h 1547550"/>
                  <a:gd name="connsiteX1" fmla="*/ 2061437 w 2463801"/>
                  <a:gd name="connsiteY1" fmla="*/ 1547550 h 1547550"/>
                  <a:gd name="connsiteX2" fmla="*/ 1231901 w 2463801"/>
                  <a:gd name="connsiteY2" fmla="*/ 505463 h 1547550"/>
                  <a:gd name="connsiteX3" fmla="*/ 402365 w 2463801"/>
                  <a:gd name="connsiteY3" fmla="*/ 1547550 h 1547550"/>
                  <a:gd name="connsiteX4" fmla="*/ 0 w 2463801"/>
                  <a:gd name="connsiteY4" fmla="*/ 1547550 h 1547550"/>
                  <a:gd name="connsiteX5" fmla="*/ 1231901 w 2463801"/>
                  <a:gd name="connsiteY5" fmla="*/ 0 h 1547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63801" h="1547550">
                    <a:moveTo>
                      <a:pt x="2463801" y="1547550"/>
                    </a:moveTo>
                    <a:lnTo>
                      <a:pt x="2061437" y="1547550"/>
                    </a:lnTo>
                    <a:lnTo>
                      <a:pt x="1231901" y="505463"/>
                    </a:lnTo>
                    <a:lnTo>
                      <a:pt x="402365" y="1547550"/>
                    </a:lnTo>
                    <a:lnTo>
                      <a:pt x="0" y="1547550"/>
                    </a:lnTo>
                    <a:lnTo>
                      <a:pt x="1231901" y="0"/>
                    </a:lnTo>
                    <a:close/>
                  </a:path>
                </a:pathLst>
              </a:custGeom>
              <a:solidFill>
                <a:srgbClr val="5577D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
          <p:nvSpPr>
            <p:cNvPr id="33" name="文本框 4"/>
            <p:cNvSpPr txBox="1"/>
            <p:nvPr/>
          </p:nvSpPr>
          <p:spPr>
            <a:xfrm>
              <a:off x="2218656" y="165867"/>
              <a:ext cx="4189396" cy="52322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800" dirty="0">
                  <a:solidFill>
                    <a:schemeClr val="tx1">
                      <a:lumMod val="65000"/>
                      <a:lumOff val="35000"/>
                    </a:schemeClr>
                  </a:solidFill>
                  <a:latin typeface="阿里巴巴普惠体 2.0 95 ExtraBold" panose="00020600040101010101" pitchFamily="18" charset="-122"/>
                  <a:ea typeface="阿里巴巴普惠体 2.0 95 ExtraBold" panose="00020600040101010101" pitchFamily="18" charset="-122"/>
                  <a:cs typeface="阿里巴巴普惠体 2.0 95 ExtraBold" panose="00020600040101010101" pitchFamily="18" charset="-122"/>
                  <a:sym typeface="+mn-lt"/>
                </a:rPr>
                <a:t>总结展望</a:t>
              </a:r>
            </a:p>
          </p:txBody>
        </p:sp>
      </p:grpSp>
      <p:sp>
        <p:nvSpPr>
          <p:cNvPr id="40" name="文本框 39"/>
          <p:cNvSpPr txBox="1"/>
          <p:nvPr/>
        </p:nvSpPr>
        <p:spPr>
          <a:xfrm>
            <a:off x="1200294" y="5605052"/>
            <a:ext cx="3246225" cy="523220"/>
          </a:xfrm>
          <a:prstGeom prst="rect">
            <a:avLst/>
          </a:prstGeom>
          <a:noFill/>
        </p:spPr>
        <p:txBody>
          <a:bodyPr wrap="square" rtlCol="0">
            <a:spAutoFit/>
          </a:bodyPr>
          <a:lstStyle/>
          <a:p>
            <a:r>
              <a:rPr lang="zh-CN" altLang="en-US" sz="2800" b="1" dirty="0">
                <a:solidFill>
                  <a:schemeClr val="bg1"/>
                </a:solidFill>
                <a:cs typeface="+mn-ea"/>
                <a:sym typeface="+mn-lt"/>
              </a:rPr>
              <a:t>总结与展望</a:t>
            </a:r>
          </a:p>
        </p:txBody>
      </p:sp>
      <p:sp>
        <p:nvSpPr>
          <p:cNvPr id="15" name="文本框 14">
            <a:extLst>
              <a:ext uri="{FF2B5EF4-FFF2-40B4-BE49-F238E27FC236}">
                <a16:creationId xmlns:a16="http://schemas.microsoft.com/office/drawing/2014/main" id="{7C22F6AE-A875-6C93-9616-F2D2E0963E24}"/>
              </a:ext>
            </a:extLst>
          </p:cNvPr>
          <p:cNvSpPr txBox="1"/>
          <p:nvPr/>
        </p:nvSpPr>
        <p:spPr>
          <a:xfrm>
            <a:off x="5351181" y="953991"/>
            <a:ext cx="6709133" cy="2246769"/>
          </a:xfrm>
          <a:prstGeom prst="rect">
            <a:avLst/>
          </a:prstGeom>
          <a:noFill/>
        </p:spPr>
        <p:txBody>
          <a:bodyPr wrap="square" rtlCol="0">
            <a:spAutoFit/>
          </a:bodyPr>
          <a:lstStyle/>
          <a:p>
            <a:r>
              <a:rPr lang="zh-CN" altLang="en-US" sz="2800" b="1" dirty="0">
                <a:cs typeface="+mn-ea"/>
                <a:sym typeface="+mn-lt"/>
              </a:rPr>
              <a:t>总结：</a:t>
            </a:r>
            <a:endParaRPr lang="en-US" altLang="zh-CN" sz="2800" b="1" dirty="0">
              <a:cs typeface="+mn-ea"/>
              <a:sym typeface="+mn-lt"/>
            </a:endParaRPr>
          </a:p>
          <a:p>
            <a:r>
              <a:rPr lang="en-US" altLang="zh-CN" sz="2800" b="1" dirty="0">
                <a:cs typeface="+mn-ea"/>
                <a:sym typeface="+mn-lt"/>
              </a:rPr>
              <a:t>1.</a:t>
            </a:r>
            <a:r>
              <a:rPr lang="zh-CN" altLang="en-US" sz="2800" b="1" dirty="0">
                <a:cs typeface="+mn-ea"/>
                <a:sym typeface="+mn-lt"/>
              </a:rPr>
              <a:t>目前各个模块已经完成的模块相关的文档书写的格式、任务已经下发并基本完成</a:t>
            </a:r>
            <a:endParaRPr lang="en-US" altLang="zh-CN" sz="2800" b="1" dirty="0">
              <a:cs typeface="+mn-ea"/>
              <a:sym typeface="+mn-lt"/>
            </a:endParaRPr>
          </a:p>
          <a:p>
            <a:r>
              <a:rPr lang="en-US" altLang="zh-CN" sz="2800" b="1" dirty="0">
                <a:cs typeface="+mn-ea"/>
                <a:sym typeface="+mn-lt"/>
              </a:rPr>
              <a:t>2.</a:t>
            </a:r>
            <a:r>
              <a:rPr lang="zh-CN" altLang="en-US" sz="2800" b="1" dirty="0">
                <a:cs typeface="+mn-ea"/>
                <a:sym typeface="+mn-lt"/>
              </a:rPr>
              <a:t>各个模块对接基本完成</a:t>
            </a:r>
            <a:endParaRPr lang="en-US" altLang="zh-CN" sz="2800" b="1" dirty="0">
              <a:cs typeface="+mn-ea"/>
              <a:sym typeface="+mn-lt"/>
            </a:endParaRPr>
          </a:p>
          <a:p>
            <a:r>
              <a:rPr lang="en-US" altLang="zh-CN" sz="2800" b="1" dirty="0">
                <a:cs typeface="+mn-ea"/>
                <a:sym typeface="+mn-lt"/>
              </a:rPr>
              <a:t>3.</a:t>
            </a:r>
            <a:r>
              <a:rPr lang="zh-CN" altLang="en-US" sz="2800" b="1" dirty="0">
                <a:cs typeface="+mn-ea"/>
                <a:sym typeface="+mn-lt"/>
              </a:rPr>
              <a:t>预期的功能性要求设计完成</a:t>
            </a:r>
            <a:endParaRPr lang="en-US" altLang="zh-CN" sz="2800" b="1" dirty="0">
              <a:cs typeface="+mn-ea"/>
              <a:sym typeface="+mn-lt"/>
            </a:endParaRPr>
          </a:p>
        </p:txBody>
      </p:sp>
      <p:pic>
        <p:nvPicPr>
          <p:cNvPr id="11" name="图片 10">
            <a:extLst>
              <a:ext uri="{FF2B5EF4-FFF2-40B4-BE49-F238E27FC236}">
                <a16:creationId xmlns:a16="http://schemas.microsoft.com/office/drawing/2014/main" id="{D103161C-58C3-7E1F-3A81-0E9559F367B2}"/>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5372" b="11829"/>
          <a:stretch>
            <a:fillRect/>
          </a:stretch>
        </p:blipFill>
        <p:spPr>
          <a:xfrm>
            <a:off x="0" y="1330352"/>
            <a:ext cx="4970462" cy="3814029"/>
          </a:xfrm>
          <a:prstGeom prst="rect">
            <a:avLst/>
          </a:prstGeom>
        </p:spPr>
      </p:pic>
      <p:sp>
        <p:nvSpPr>
          <p:cNvPr id="12" name="文本框 11">
            <a:extLst>
              <a:ext uri="{FF2B5EF4-FFF2-40B4-BE49-F238E27FC236}">
                <a16:creationId xmlns:a16="http://schemas.microsoft.com/office/drawing/2014/main" id="{58CFFBC1-7349-5691-F7D1-7C3F124DCE5F}"/>
              </a:ext>
            </a:extLst>
          </p:cNvPr>
          <p:cNvSpPr txBox="1"/>
          <p:nvPr/>
        </p:nvSpPr>
        <p:spPr>
          <a:xfrm>
            <a:off x="5482867" y="4020996"/>
            <a:ext cx="6709133" cy="2246769"/>
          </a:xfrm>
          <a:prstGeom prst="rect">
            <a:avLst/>
          </a:prstGeom>
          <a:noFill/>
        </p:spPr>
        <p:txBody>
          <a:bodyPr wrap="square" rtlCol="0">
            <a:spAutoFit/>
          </a:bodyPr>
          <a:lstStyle/>
          <a:p>
            <a:r>
              <a:rPr lang="zh-CN" altLang="en-US" sz="2800" b="1" dirty="0">
                <a:cs typeface="+mn-ea"/>
                <a:sym typeface="+mn-lt"/>
              </a:rPr>
              <a:t>展望：</a:t>
            </a:r>
            <a:endParaRPr lang="en-US" altLang="zh-CN" sz="2800" b="1" dirty="0">
              <a:cs typeface="+mn-ea"/>
              <a:sym typeface="+mn-lt"/>
            </a:endParaRPr>
          </a:p>
          <a:p>
            <a:r>
              <a:rPr lang="en-US" altLang="zh-CN" sz="2800" b="1" dirty="0">
                <a:cs typeface="+mn-ea"/>
                <a:sym typeface="+mn-lt"/>
              </a:rPr>
              <a:t>1.</a:t>
            </a:r>
            <a:r>
              <a:rPr lang="zh-CN" altLang="en-US" sz="2800" b="1" dirty="0">
                <a:cs typeface="+mn-ea"/>
                <a:sym typeface="+mn-lt"/>
              </a:rPr>
              <a:t>剩余</a:t>
            </a:r>
            <a:r>
              <a:rPr lang="en-US" altLang="zh-CN" sz="2800" b="1" dirty="0">
                <a:cs typeface="+mn-ea"/>
                <a:sym typeface="+mn-lt"/>
              </a:rPr>
              <a:t>API</a:t>
            </a:r>
            <a:r>
              <a:rPr lang="zh-CN" altLang="en-US" sz="2800" b="1" dirty="0">
                <a:cs typeface="+mn-ea"/>
                <a:sym typeface="+mn-lt"/>
              </a:rPr>
              <a:t>的完成与对接工作</a:t>
            </a:r>
            <a:endParaRPr lang="en-US" altLang="zh-CN" sz="2800" b="1" dirty="0">
              <a:cs typeface="+mn-ea"/>
              <a:sym typeface="+mn-lt"/>
            </a:endParaRPr>
          </a:p>
          <a:p>
            <a:r>
              <a:rPr lang="en-US" altLang="zh-CN" sz="2800" b="1" dirty="0">
                <a:cs typeface="+mn-ea"/>
                <a:sym typeface="+mn-lt"/>
              </a:rPr>
              <a:t>2.</a:t>
            </a:r>
            <a:r>
              <a:rPr lang="zh-CN" altLang="en-US" sz="2800" b="1" dirty="0">
                <a:cs typeface="+mn-ea"/>
                <a:sym typeface="+mn-lt"/>
              </a:rPr>
              <a:t>非功能需求的研究</a:t>
            </a:r>
            <a:endParaRPr lang="en-US" altLang="zh-CN" sz="2800" b="1" dirty="0">
              <a:cs typeface="+mn-ea"/>
              <a:sym typeface="+mn-lt"/>
            </a:endParaRPr>
          </a:p>
          <a:p>
            <a:r>
              <a:rPr lang="en-US" altLang="zh-CN" sz="2800" b="1" dirty="0">
                <a:cs typeface="+mn-ea"/>
                <a:sym typeface="+mn-lt"/>
              </a:rPr>
              <a:t>3.Web</a:t>
            </a:r>
            <a:r>
              <a:rPr lang="zh-CN" altLang="en-US" sz="2800" b="1" dirty="0">
                <a:cs typeface="+mn-ea"/>
                <a:sym typeface="+mn-lt"/>
              </a:rPr>
              <a:t>界面的友好性提升与界面改良</a:t>
            </a:r>
            <a:endParaRPr lang="en-US" altLang="zh-CN" sz="2800" b="1" dirty="0">
              <a:cs typeface="+mn-ea"/>
              <a:sym typeface="+mn-lt"/>
            </a:endParaRPr>
          </a:p>
          <a:p>
            <a:endParaRPr lang="en-US" altLang="zh-CN" sz="2800" b="1" dirty="0">
              <a:cs typeface="+mn-ea"/>
              <a:sym typeface="+mn-lt"/>
            </a:endParaRPr>
          </a:p>
        </p:txBody>
      </p:sp>
    </p:spTree>
    <p:custDataLst>
      <p:tags r:id="rId1"/>
    </p:custDataLst>
    <p:extLst>
      <p:ext uri="{BB962C8B-B14F-4D97-AF65-F5344CB8AC3E}">
        <p14:creationId xmlns:p14="http://schemas.microsoft.com/office/powerpoint/2010/main" val="37743824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randombar(horizontal)">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randombar(horizontal)">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2"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任意多边形: 形状 70"/>
          <p:cNvSpPr/>
          <p:nvPr/>
        </p:nvSpPr>
        <p:spPr>
          <a:xfrm rot="10800000">
            <a:off x="2664345" y="-5793"/>
            <a:ext cx="6863310" cy="3921164"/>
          </a:xfrm>
          <a:custGeom>
            <a:avLst/>
            <a:gdLst>
              <a:gd name="connsiteX0" fmla="*/ 2463801 w 2463801"/>
              <a:gd name="connsiteY0" fmla="*/ 1547550 h 1547550"/>
              <a:gd name="connsiteX1" fmla="*/ 2061437 w 2463801"/>
              <a:gd name="connsiteY1" fmla="*/ 1547550 h 1547550"/>
              <a:gd name="connsiteX2" fmla="*/ 1231901 w 2463801"/>
              <a:gd name="connsiteY2" fmla="*/ 505463 h 1547550"/>
              <a:gd name="connsiteX3" fmla="*/ 402365 w 2463801"/>
              <a:gd name="connsiteY3" fmla="*/ 1547550 h 1547550"/>
              <a:gd name="connsiteX4" fmla="*/ 0 w 2463801"/>
              <a:gd name="connsiteY4" fmla="*/ 1547550 h 1547550"/>
              <a:gd name="connsiteX5" fmla="*/ 1231901 w 2463801"/>
              <a:gd name="connsiteY5" fmla="*/ 0 h 1547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63801" h="1547550">
                <a:moveTo>
                  <a:pt x="2463801" y="1547550"/>
                </a:moveTo>
                <a:lnTo>
                  <a:pt x="2061437" y="1547550"/>
                </a:lnTo>
                <a:lnTo>
                  <a:pt x="1231901" y="505463"/>
                </a:lnTo>
                <a:lnTo>
                  <a:pt x="402365" y="1547550"/>
                </a:lnTo>
                <a:lnTo>
                  <a:pt x="0" y="1547550"/>
                </a:lnTo>
                <a:lnTo>
                  <a:pt x="1231901" y="0"/>
                </a:lnTo>
                <a:close/>
              </a:path>
            </a:pathLst>
          </a:custGeom>
          <a:solidFill>
            <a:srgbClr val="D9D9D9">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15" name="组合 14"/>
          <p:cNvGrpSpPr/>
          <p:nvPr/>
        </p:nvGrpSpPr>
        <p:grpSpPr>
          <a:xfrm>
            <a:off x="9128246" y="-18337"/>
            <a:ext cx="2708155" cy="1162797"/>
            <a:chOff x="8521700" y="-18337"/>
            <a:chExt cx="3314701" cy="1564706"/>
          </a:xfrm>
        </p:grpSpPr>
        <p:sp>
          <p:nvSpPr>
            <p:cNvPr id="49" name="任意多边形: 形状 48"/>
            <p:cNvSpPr/>
            <p:nvPr/>
          </p:nvSpPr>
          <p:spPr>
            <a:xfrm rot="10800000">
              <a:off x="10024397" y="-18337"/>
              <a:ext cx="1812004" cy="1138147"/>
            </a:xfrm>
            <a:custGeom>
              <a:avLst/>
              <a:gdLst>
                <a:gd name="connsiteX0" fmla="*/ 1812004 w 1812004"/>
                <a:gd name="connsiteY0" fmla="*/ 1138147 h 1138147"/>
                <a:gd name="connsiteX1" fmla="*/ 1484679 w 1812004"/>
                <a:gd name="connsiteY1" fmla="*/ 1138147 h 1138147"/>
                <a:gd name="connsiteX2" fmla="*/ 906002 w 1812004"/>
                <a:gd name="connsiteY2" fmla="*/ 411195 h 1138147"/>
                <a:gd name="connsiteX3" fmla="*/ 327325 w 1812004"/>
                <a:gd name="connsiteY3" fmla="*/ 1138147 h 1138147"/>
                <a:gd name="connsiteX4" fmla="*/ 0 w 1812004"/>
                <a:gd name="connsiteY4" fmla="*/ 1138147 h 1138147"/>
                <a:gd name="connsiteX5" fmla="*/ 906002 w 1812004"/>
                <a:gd name="connsiteY5" fmla="*/ 0 h 1138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12004" h="1138147">
                  <a:moveTo>
                    <a:pt x="1812004" y="1138147"/>
                  </a:moveTo>
                  <a:lnTo>
                    <a:pt x="1484679" y="1138147"/>
                  </a:lnTo>
                  <a:lnTo>
                    <a:pt x="906002" y="411195"/>
                  </a:lnTo>
                  <a:lnTo>
                    <a:pt x="327325" y="1138147"/>
                  </a:lnTo>
                  <a:lnTo>
                    <a:pt x="0" y="1138147"/>
                  </a:lnTo>
                  <a:lnTo>
                    <a:pt x="906002" y="0"/>
                  </a:lnTo>
                  <a:close/>
                </a:path>
              </a:pathLst>
            </a:custGeom>
            <a:solidFill>
              <a:srgbClr val="2A3F7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8" name="任意多边形: 形状 47"/>
            <p:cNvSpPr/>
            <p:nvPr/>
          </p:nvSpPr>
          <p:spPr>
            <a:xfrm rot="10800000">
              <a:off x="8521700" y="-1181"/>
              <a:ext cx="2463801" cy="1547550"/>
            </a:xfrm>
            <a:custGeom>
              <a:avLst/>
              <a:gdLst>
                <a:gd name="connsiteX0" fmla="*/ 2463801 w 2463801"/>
                <a:gd name="connsiteY0" fmla="*/ 1547550 h 1547550"/>
                <a:gd name="connsiteX1" fmla="*/ 2061437 w 2463801"/>
                <a:gd name="connsiteY1" fmla="*/ 1547550 h 1547550"/>
                <a:gd name="connsiteX2" fmla="*/ 1231901 w 2463801"/>
                <a:gd name="connsiteY2" fmla="*/ 505463 h 1547550"/>
                <a:gd name="connsiteX3" fmla="*/ 402365 w 2463801"/>
                <a:gd name="connsiteY3" fmla="*/ 1547550 h 1547550"/>
                <a:gd name="connsiteX4" fmla="*/ 0 w 2463801"/>
                <a:gd name="connsiteY4" fmla="*/ 1547550 h 1547550"/>
                <a:gd name="connsiteX5" fmla="*/ 1231901 w 2463801"/>
                <a:gd name="connsiteY5" fmla="*/ 0 h 1547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63801" h="1547550">
                  <a:moveTo>
                    <a:pt x="2463801" y="1547550"/>
                  </a:moveTo>
                  <a:lnTo>
                    <a:pt x="2061437" y="1547550"/>
                  </a:lnTo>
                  <a:lnTo>
                    <a:pt x="1231901" y="505463"/>
                  </a:lnTo>
                  <a:lnTo>
                    <a:pt x="402365" y="1547550"/>
                  </a:lnTo>
                  <a:lnTo>
                    <a:pt x="0" y="1547550"/>
                  </a:lnTo>
                  <a:lnTo>
                    <a:pt x="1231901" y="0"/>
                  </a:lnTo>
                  <a:close/>
                </a:path>
              </a:pathLst>
            </a:custGeom>
            <a:solidFill>
              <a:srgbClr val="5577D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
        <p:nvSpPr>
          <p:cNvPr id="51" name="任意多边形: 形状 50"/>
          <p:cNvSpPr/>
          <p:nvPr/>
        </p:nvSpPr>
        <p:spPr>
          <a:xfrm>
            <a:off x="169376" y="5131557"/>
            <a:ext cx="2790901" cy="1753007"/>
          </a:xfrm>
          <a:custGeom>
            <a:avLst/>
            <a:gdLst>
              <a:gd name="connsiteX0" fmla="*/ 1395451 w 2790901"/>
              <a:gd name="connsiteY0" fmla="*/ 0 h 1753007"/>
              <a:gd name="connsiteX1" fmla="*/ 2790901 w 2790901"/>
              <a:gd name="connsiteY1" fmla="*/ 1753007 h 1753007"/>
              <a:gd name="connsiteX2" fmla="*/ 2286746 w 2790901"/>
              <a:gd name="connsiteY2" fmla="*/ 1753007 h 1753007"/>
              <a:gd name="connsiteX3" fmla="*/ 1395451 w 2790901"/>
              <a:gd name="connsiteY3" fmla="*/ 633335 h 1753007"/>
              <a:gd name="connsiteX4" fmla="*/ 504155 w 2790901"/>
              <a:gd name="connsiteY4" fmla="*/ 1753007 h 1753007"/>
              <a:gd name="connsiteX5" fmla="*/ 0 w 2790901"/>
              <a:gd name="connsiteY5" fmla="*/ 1753007 h 1753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90901" h="1753007">
                <a:moveTo>
                  <a:pt x="1395451" y="0"/>
                </a:moveTo>
                <a:lnTo>
                  <a:pt x="2790901" y="1753007"/>
                </a:lnTo>
                <a:lnTo>
                  <a:pt x="2286746" y="1753007"/>
                </a:lnTo>
                <a:lnTo>
                  <a:pt x="1395451" y="633335"/>
                </a:lnTo>
                <a:lnTo>
                  <a:pt x="504155" y="1753007"/>
                </a:lnTo>
                <a:lnTo>
                  <a:pt x="0" y="1753007"/>
                </a:lnTo>
                <a:close/>
              </a:path>
            </a:pathLst>
          </a:custGeom>
          <a:solidFill>
            <a:srgbClr val="2A3F7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0" name="任意多边形: 形状 49"/>
          <p:cNvSpPr/>
          <p:nvPr/>
        </p:nvSpPr>
        <p:spPr>
          <a:xfrm>
            <a:off x="1479957" y="4474558"/>
            <a:ext cx="3794818" cy="2383581"/>
          </a:xfrm>
          <a:custGeom>
            <a:avLst/>
            <a:gdLst>
              <a:gd name="connsiteX0" fmla="*/ 1897409 w 3794818"/>
              <a:gd name="connsiteY0" fmla="*/ 0 h 2383581"/>
              <a:gd name="connsiteX1" fmla="*/ 3794818 w 3794818"/>
              <a:gd name="connsiteY1" fmla="*/ 2383581 h 2383581"/>
              <a:gd name="connsiteX2" fmla="*/ 3175084 w 3794818"/>
              <a:gd name="connsiteY2" fmla="*/ 2383581 h 2383581"/>
              <a:gd name="connsiteX3" fmla="*/ 1897409 w 3794818"/>
              <a:gd name="connsiteY3" fmla="*/ 778529 h 2383581"/>
              <a:gd name="connsiteX4" fmla="*/ 619734 w 3794818"/>
              <a:gd name="connsiteY4" fmla="*/ 2383581 h 2383581"/>
              <a:gd name="connsiteX5" fmla="*/ 0 w 3794818"/>
              <a:gd name="connsiteY5" fmla="*/ 2383581 h 2383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94818" h="2383581">
                <a:moveTo>
                  <a:pt x="1897409" y="0"/>
                </a:moveTo>
                <a:lnTo>
                  <a:pt x="3794818" y="2383581"/>
                </a:lnTo>
                <a:lnTo>
                  <a:pt x="3175084" y="2383581"/>
                </a:lnTo>
                <a:lnTo>
                  <a:pt x="1897409" y="778529"/>
                </a:lnTo>
                <a:lnTo>
                  <a:pt x="619734" y="2383581"/>
                </a:lnTo>
                <a:lnTo>
                  <a:pt x="0" y="2383581"/>
                </a:lnTo>
                <a:close/>
              </a:path>
            </a:pathLst>
          </a:custGeom>
          <a:solidFill>
            <a:srgbClr val="5577D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9" name="文本框 28"/>
          <p:cNvSpPr txBox="1"/>
          <p:nvPr/>
        </p:nvSpPr>
        <p:spPr>
          <a:xfrm>
            <a:off x="3078015" y="126489"/>
            <a:ext cx="5959920" cy="1015663"/>
          </a:xfrm>
          <a:prstGeom prst="rect">
            <a:avLst/>
          </a:prstGeom>
          <a:noFill/>
        </p:spPr>
        <p:txBody>
          <a:bodyPr wrap="square">
            <a:spAutoFit/>
          </a:bodyPr>
          <a:lstStyle/>
          <a:p>
            <a:pPr algn="ctr"/>
            <a:r>
              <a:rPr lang="zh-CN" altLang="en-US" sz="6000" b="1" dirty="0">
                <a:solidFill>
                  <a:srgbClr val="5577D1"/>
                </a:solidFill>
                <a:latin typeface="宋体" pitchFamily="2" charset="-122"/>
                <a:ea typeface="宋体" pitchFamily="2" charset="-122"/>
              </a:rPr>
              <a:t>感谢观看</a:t>
            </a:r>
          </a:p>
        </p:txBody>
      </p:sp>
      <p:grpSp>
        <p:nvGrpSpPr>
          <p:cNvPr id="12" name="组合 11"/>
          <p:cNvGrpSpPr/>
          <p:nvPr/>
        </p:nvGrpSpPr>
        <p:grpSpPr>
          <a:xfrm>
            <a:off x="3541950" y="1265683"/>
            <a:ext cx="5008774" cy="707114"/>
            <a:chOff x="814588" y="1951591"/>
            <a:chExt cx="5008774" cy="707114"/>
          </a:xfrm>
        </p:grpSpPr>
        <p:grpSp>
          <p:nvGrpSpPr>
            <p:cNvPr id="4" name="组合 3"/>
            <p:cNvGrpSpPr/>
            <p:nvPr/>
          </p:nvGrpSpPr>
          <p:grpSpPr>
            <a:xfrm>
              <a:off x="846633" y="1951591"/>
              <a:ext cx="4976729" cy="707114"/>
              <a:chOff x="1752599" y="1817778"/>
              <a:chExt cx="8851656" cy="1800789"/>
            </a:xfrm>
          </p:grpSpPr>
          <p:sp>
            <p:nvSpPr>
              <p:cNvPr id="88" name="矩形: 圆角 87"/>
              <p:cNvSpPr/>
              <p:nvPr/>
            </p:nvSpPr>
            <p:spPr>
              <a:xfrm>
                <a:off x="1917453" y="2007345"/>
                <a:ext cx="8686802" cy="1611222"/>
              </a:xfrm>
              <a:prstGeom prst="roundRect">
                <a:avLst>
                  <a:gd name="adj" fmla="val 0"/>
                </a:avLst>
              </a:prstGeom>
              <a:solidFill>
                <a:schemeClr val="bg1"/>
              </a:solidFill>
              <a:ln>
                <a:solidFill>
                  <a:srgbClr val="2A3F74"/>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矩形: 圆角 6"/>
              <p:cNvSpPr/>
              <p:nvPr/>
            </p:nvSpPr>
            <p:spPr>
              <a:xfrm>
                <a:off x="1752599" y="1817778"/>
                <a:ext cx="8686802" cy="1611222"/>
              </a:xfrm>
              <a:prstGeom prst="roundRect">
                <a:avLst>
                  <a:gd name="adj" fmla="val 0"/>
                </a:avLst>
              </a:prstGeom>
              <a:solidFill>
                <a:srgbClr val="5577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文本框 4"/>
            <p:cNvSpPr txBox="1"/>
            <p:nvPr/>
          </p:nvSpPr>
          <p:spPr>
            <a:xfrm>
              <a:off x="814588" y="2037096"/>
              <a:ext cx="4948132" cy="4616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400" b="1" dirty="0">
                  <a:solidFill>
                    <a:schemeClr val="bg1"/>
                  </a:solidFill>
                  <a:cs typeface="+mn-ea"/>
                  <a:sym typeface="+mn-lt"/>
                </a:rPr>
                <a:t>第二小组</a:t>
              </a:r>
              <a:r>
                <a:rPr lang="en-US" altLang="zh-CN" sz="2400" b="1" dirty="0">
                  <a:solidFill>
                    <a:schemeClr val="bg1"/>
                  </a:solidFill>
                  <a:cs typeface="+mn-ea"/>
                  <a:sym typeface="+mn-lt"/>
                </a:rPr>
                <a:t>-</a:t>
              </a:r>
              <a:r>
                <a:rPr lang="zh-CN" altLang="en-US" sz="2400" b="1" dirty="0">
                  <a:solidFill>
                    <a:schemeClr val="bg1"/>
                  </a:solidFill>
                  <a:cs typeface="+mn-ea"/>
                  <a:sym typeface="+mn-lt"/>
                </a:rPr>
                <a:t>国寄纵队</a:t>
              </a:r>
              <a:endParaRPr lang="zh-CN" altLang="en-US" sz="2400" dirty="0">
                <a:solidFill>
                  <a:schemeClr val="bg1"/>
                </a:solidFill>
                <a:latin typeface="阿里巴巴普惠体 2.0 95 ExtraBold" panose="00020600040101010101" pitchFamily="18" charset="-122"/>
                <a:ea typeface="阿里巴巴普惠体 2.0 95 ExtraBold" panose="00020600040101010101" pitchFamily="18" charset="-122"/>
                <a:cs typeface="阿里巴巴普惠体 2.0 95 ExtraBold" panose="00020600040101010101" pitchFamily="18" charset="-122"/>
                <a:sym typeface="+mn-lt"/>
              </a:endParaRPr>
            </a:p>
          </p:txBody>
        </p:sp>
      </p:grpSp>
      <p:sp>
        <p:nvSpPr>
          <p:cNvPr id="16" name="文本框 15"/>
          <p:cNvSpPr txBox="1"/>
          <p:nvPr/>
        </p:nvSpPr>
        <p:spPr>
          <a:xfrm>
            <a:off x="692927" y="2415048"/>
            <a:ext cx="11433970" cy="3921166"/>
          </a:xfrm>
          <a:prstGeom prst="rect">
            <a:avLst/>
          </a:prstGeom>
          <a:noFill/>
        </p:spPr>
        <p:txBody>
          <a:bodyPr wrap="square" rtlCol="0">
            <a:noAutofit/>
          </a:bodyPr>
          <a:lstStyle/>
          <a:p>
            <a:r>
              <a:rPr lang="zh-CN" altLang="en-US" dirty="0">
                <a:solidFill>
                  <a:srgbClr val="FF0000"/>
                </a:solidFill>
              </a:rPr>
              <a:t>参考文献</a:t>
            </a:r>
            <a:r>
              <a:rPr lang="zh-CN" altLang="en-US" dirty="0"/>
              <a:t>：</a:t>
            </a:r>
            <a:endParaRPr lang="en-US" altLang="zh-CN" dirty="0"/>
          </a:p>
          <a:p>
            <a:r>
              <a:rPr lang="en-US" altLang="zh-CN" dirty="0"/>
              <a:t>[1]</a:t>
            </a:r>
            <a:r>
              <a:rPr lang="zh-CN" altLang="en-US" dirty="0"/>
              <a:t>中国民用航空局．</a:t>
            </a:r>
            <a:r>
              <a:rPr lang="en-US" altLang="zh-CN" dirty="0"/>
              <a:t>2019</a:t>
            </a:r>
            <a:r>
              <a:rPr lang="zh-CN" altLang="en-US" dirty="0"/>
              <a:t>年全国民航工作会议专题速递</a:t>
            </a:r>
            <a:r>
              <a:rPr lang="en-US" altLang="zh-CN" dirty="0"/>
              <a:t>[EB/OL][20200616].http://www.caac.gov.cn/ZTZL/RDZT/2019Q GMHGZHY/.</a:t>
            </a:r>
          </a:p>
          <a:p>
            <a:r>
              <a:rPr lang="en-US" altLang="zh-CN" dirty="0"/>
              <a:t>[2]Chen T Q, Guestrin C. XGBoost: a scalable tree boosting system[C]//ACM SIGKDD International Conference on Knowledge Discovery and Data Mining. San Francisco:USA: ACM, 2016: 785</a:t>
            </a:r>
            <a:r>
              <a:rPr lang="zh-CN" altLang="en-US" dirty="0"/>
              <a:t>-</a:t>
            </a:r>
            <a:r>
              <a:rPr lang="en-US" altLang="zh-CN" dirty="0"/>
              <a:t>794</a:t>
            </a:r>
          </a:p>
          <a:p>
            <a:r>
              <a:rPr lang="en-US" altLang="zh-CN" dirty="0"/>
              <a:t>[3]Chen T Q, He T, Benesty M. Xgboost: Extreme Gradient Boosting[R], R Package Version 0.4</a:t>
            </a:r>
            <a:r>
              <a:rPr lang="zh-CN" altLang="en-US" dirty="0"/>
              <a:t>-</a:t>
            </a:r>
            <a:r>
              <a:rPr lang="en-US" altLang="zh-CN" dirty="0"/>
              <a:t>2, 2015: 1</a:t>
            </a:r>
          </a:p>
          <a:p>
            <a:r>
              <a:rPr lang="en-US" altLang="zh-CN" dirty="0"/>
              <a:t>[4]</a:t>
            </a:r>
            <a:r>
              <a:rPr lang="zh-CN" altLang="en-US" dirty="0"/>
              <a:t>刘金元，丁勇，李涛．基于梯度提升决策树的航班延误分类预测</a:t>
            </a:r>
            <a:r>
              <a:rPr lang="en-US" altLang="zh-CN" dirty="0"/>
              <a:t>[J]．</a:t>
            </a:r>
            <a:r>
              <a:rPr lang="zh-CN" altLang="en-US" dirty="0"/>
              <a:t>数学的实践与认识，</a:t>
            </a:r>
            <a:r>
              <a:rPr lang="en-US" altLang="zh-CN" dirty="0"/>
              <a:t>2018</a:t>
            </a:r>
            <a:r>
              <a:rPr lang="zh-CN" altLang="en-US" dirty="0"/>
              <a:t>，</a:t>
            </a:r>
            <a:r>
              <a:rPr lang="en-US" altLang="zh-CN" dirty="0"/>
              <a:t>48(4): 1</a:t>
            </a:r>
            <a:r>
              <a:rPr lang="zh-CN" altLang="en-US" dirty="0"/>
              <a:t>-</a:t>
            </a:r>
            <a:r>
              <a:rPr lang="en-US" altLang="zh-CN" dirty="0"/>
              <a:t>7.</a:t>
            </a:r>
          </a:p>
          <a:p>
            <a:r>
              <a:rPr lang="en-US" altLang="zh-CN" dirty="0"/>
              <a:t>[5]</a:t>
            </a:r>
            <a:r>
              <a:rPr lang="zh-CN" altLang="en-US" dirty="0"/>
              <a:t>唐红</a:t>
            </a:r>
            <a:r>
              <a:rPr lang="en-US" altLang="zh-CN" dirty="0"/>
              <a:t>, </a:t>
            </a:r>
            <a:r>
              <a:rPr lang="zh-CN" altLang="en-US" dirty="0"/>
              <a:t>王栋</a:t>
            </a:r>
            <a:r>
              <a:rPr lang="en-US" altLang="zh-CN" dirty="0"/>
              <a:t>, </a:t>
            </a:r>
            <a:r>
              <a:rPr lang="zh-CN" altLang="en-US" dirty="0"/>
              <a:t>宋博</a:t>
            </a:r>
            <a:r>
              <a:rPr lang="en-US" altLang="zh-CN" dirty="0"/>
              <a:t>,</a:t>
            </a:r>
            <a:r>
              <a:rPr lang="zh-CN" altLang="en-US" dirty="0"/>
              <a:t>等</a:t>
            </a:r>
            <a:r>
              <a:rPr lang="en-US" altLang="zh-CN" dirty="0"/>
              <a:t>. </a:t>
            </a:r>
            <a:r>
              <a:rPr lang="zh-CN" altLang="en-US" dirty="0"/>
              <a:t>基于非线性赋权</a:t>
            </a:r>
            <a:r>
              <a:rPr lang="en-US" altLang="zh-CN" dirty="0"/>
              <a:t>XGBoost</a:t>
            </a:r>
            <a:r>
              <a:rPr lang="zh-CN" altLang="en-US" dirty="0"/>
              <a:t>算法的航班延误分类预测</a:t>
            </a:r>
            <a:r>
              <a:rPr lang="en-US" altLang="zh-CN" dirty="0"/>
              <a:t>[J]. </a:t>
            </a:r>
            <a:r>
              <a:rPr lang="zh-CN" altLang="en-US" dirty="0"/>
              <a:t>系统仿真学报</a:t>
            </a:r>
            <a:r>
              <a:rPr lang="en-US" altLang="zh-CN" dirty="0"/>
              <a:t>, 2021.</a:t>
            </a:r>
          </a:p>
          <a:p>
            <a:r>
              <a:rPr lang="en-US" altLang="zh-CN" dirty="0"/>
              <a:t>[6]</a:t>
            </a:r>
            <a:r>
              <a:rPr lang="zh-CN" altLang="en-US" dirty="0"/>
              <a:t>董念清</a:t>
            </a:r>
            <a:r>
              <a:rPr lang="en-US" altLang="zh-CN" dirty="0"/>
              <a:t>. </a:t>
            </a:r>
            <a:r>
              <a:rPr lang="zh-CN" altLang="en-US" dirty="0"/>
              <a:t>中国航班延误的现状、原因及治理路径</a:t>
            </a:r>
            <a:r>
              <a:rPr lang="en-US" altLang="zh-CN" dirty="0"/>
              <a:t>[J]. </a:t>
            </a:r>
            <a:r>
              <a:rPr lang="zh-CN" altLang="en-US" dirty="0"/>
              <a:t>北京航空航天大学学报</a:t>
            </a:r>
            <a:r>
              <a:rPr lang="en-US" altLang="zh-CN" dirty="0"/>
              <a:t>(</a:t>
            </a:r>
            <a:r>
              <a:rPr lang="zh-CN" altLang="en-US" dirty="0"/>
              <a:t>社会科学版</a:t>
            </a:r>
            <a:r>
              <a:rPr lang="en-US" altLang="zh-CN" dirty="0"/>
              <a:t>), 2013, 26(6):25</a:t>
            </a:r>
            <a:r>
              <a:rPr lang="zh-CN" altLang="en-US" dirty="0"/>
              <a:t>-</a:t>
            </a:r>
            <a:r>
              <a:rPr lang="en-US" altLang="zh-CN" dirty="0"/>
              <a:t>32.</a:t>
            </a:r>
          </a:p>
          <a:p>
            <a:r>
              <a:rPr lang="en-US" altLang="zh-CN" dirty="0"/>
              <a:t>[7]</a:t>
            </a:r>
            <a:r>
              <a:rPr lang="zh-CN" altLang="en-US" dirty="0"/>
              <a:t>唐国利</a:t>
            </a:r>
            <a:r>
              <a:rPr lang="en-US" altLang="zh-CN" dirty="0"/>
              <a:t>, </a:t>
            </a:r>
            <a:r>
              <a:rPr lang="zh-CN" altLang="en-US" dirty="0"/>
              <a:t>任国玉</a:t>
            </a:r>
            <a:r>
              <a:rPr lang="en-US" altLang="zh-CN" dirty="0"/>
              <a:t>. </a:t>
            </a:r>
            <a:r>
              <a:rPr lang="zh-CN" altLang="en-US" dirty="0"/>
              <a:t>近百年中国地表气温变化趋势的再分析</a:t>
            </a:r>
            <a:r>
              <a:rPr lang="en-US" altLang="zh-CN" dirty="0"/>
              <a:t>[J]. </a:t>
            </a:r>
            <a:r>
              <a:rPr lang="zh-CN" altLang="en-US" dirty="0"/>
              <a:t>气候与环境研究</a:t>
            </a:r>
            <a:r>
              <a:rPr lang="en-US" altLang="zh-CN" dirty="0"/>
              <a:t>, 2005, 10(4):8.</a:t>
            </a:r>
          </a:p>
          <a:p>
            <a:endParaRPr lang="zh-CN" altLang="en-US" dirty="0"/>
          </a:p>
        </p:txBody>
      </p:sp>
    </p:spTree>
    <p:custDataLst>
      <p:tags r:id="rId1"/>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randombar(horizontal)">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6" name="组合 15"/>
          <p:cNvGrpSpPr/>
          <p:nvPr/>
        </p:nvGrpSpPr>
        <p:grpSpPr>
          <a:xfrm>
            <a:off x="74343" y="-18337"/>
            <a:ext cx="6326457" cy="861175"/>
            <a:chOff x="74343" y="-18337"/>
            <a:chExt cx="6326457" cy="861175"/>
          </a:xfrm>
        </p:grpSpPr>
        <p:grpSp>
          <p:nvGrpSpPr>
            <p:cNvPr id="18" name="组合 17"/>
            <p:cNvGrpSpPr/>
            <p:nvPr/>
          </p:nvGrpSpPr>
          <p:grpSpPr>
            <a:xfrm>
              <a:off x="74343" y="-18337"/>
              <a:ext cx="2005677" cy="861175"/>
              <a:chOff x="8521700" y="-18337"/>
              <a:chExt cx="3314701" cy="1564706"/>
            </a:xfrm>
            <a:effectLst/>
          </p:grpSpPr>
          <p:sp>
            <p:nvSpPr>
              <p:cNvPr id="23" name="任意多边形: 形状 22"/>
              <p:cNvSpPr/>
              <p:nvPr/>
            </p:nvSpPr>
            <p:spPr>
              <a:xfrm rot="10800000">
                <a:off x="10024397" y="-18337"/>
                <a:ext cx="1812004" cy="1138147"/>
              </a:xfrm>
              <a:custGeom>
                <a:avLst/>
                <a:gdLst>
                  <a:gd name="connsiteX0" fmla="*/ 1812004 w 1812004"/>
                  <a:gd name="connsiteY0" fmla="*/ 1138147 h 1138147"/>
                  <a:gd name="connsiteX1" fmla="*/ 1484679 w 1812004"/>
                  <a:gd name="connsiteY1" fmla="*/ 1138147 h 1138147"/>
                  <a:gd name="connsiteX2" fmla="*/ 906002 w 1812004"/>
                  <a:gd name="connsiteY2" fmla="*/ 411195 h 1138147"/>
                  <a:gd name="connsiteX3" fmla="*/ 327325 w 1812004"/>
                  <a:gd name="connsiteY3" fmla="*/ 1138147 h 1138147"/>
                  <a:gd name="connsiteX4" fmla="*/ 0 w 1812004"/>
                  <a:gd name="connsiteY4" fmla="*/ 1138147 h 1138147"/>
                  <a:gd name="connsiteX5" fmla="*/ 906002 w 1812004"/>
                  <a:gd name="connsiteY5" fmla="*/ 0 h 1138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12004" h="1138147">
                    <a:moveTo>
                      <a:pt x="1812004" y="1138147"/>
                    </a:moveTo>
                    <a:lnTo>
                      <a:pt x="1484679" y="1138147"/>
                    </a:lnTo>
                    <a:lnTo>
                      <a:pt x="906002" y="411195"/>
                    </a:lnTo>
                    <a:lnTo>
                      <a:pt x="327325" y="1138147"/>
                    </a:lnTo>
                    <a:lnTo>
                      <a:pt x="0" y="1138147"/>
                    </a:lnTo>
                    <a:lnTo>
                      <a:pt x="906002" y="0"/>
                    </a:lnTo>
                    <a:close/>
                  </a:path>
                </a:pathLst>
              </a:custGeom>
              <a:solidFill>
                <a:srgbClr val="2A3F7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4" name="任意多边形: 形状 23"/>
              <p:cNvSpPr/>
              <p:nvPr/>
            </p:nvSpPr>
            <p:spPr>
              <a:xfrm rot="10800000">
                <a:off x="8521700" y="-1181"/>
                <a:ext cx="2463801" cy="1547550"/>
              </a:xfrm>
              <a:custGeom>
                <a:avLst/>
                <a:gdLst>
                  <a:gd name="connsiteX0" fmla="*/ 2463801 w 2463801"/>
                  <a:gd name="connsiteY0" fmla="*/ 1547550 h 1547550"/>
                  <a:gd name="connsiteX1" fmla="*/ 2061437 w 2463801"/>
                  <a:gd name="connsiteY1" fmla="*/ 1547550 h 1547550"/>
                  <a:gd name="connsiteX2" fmla="*/ 1231901 w 2463801"/>
                  <a:gd name="connsiteY2" fmla="*/ 505463 h 1547550"/>
                  <a:gd name="connsiteX3" fmla="*/ 402365 w 2463801"/>
                  <a:gd name="connsiteY3" fmla="*/ 1547550 h 1547550"/>
                  <a:gd name="connsiteX4" fmla="*/ 0 w 2463801"/>
                  <a:gd name="connsiteY4" fmla="*/ 1547550 h 1547550"/>
                  <a:gd name="connsiteX5" fmla="*/ 1231901 w 2463801"/>
                  <a:gd name="connsiteY5" fmla="*/ 0 h 1547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63801" h="1547550">
                    <a:moveTo>
                      <a:pt x="2463801" y="1547550"/>
                    </a:moveTo>
                    <a:lnTo>
                      <a:pt x="2061437" y="1547550"/>
                    </a:lnTo>
                    <a:lnTo>
                      <a:pt x="1231901" y="505463"/>
                    </a:lnTo>
                    <a:lnTo>
                      <a:pt x="402365" y="1547550"/>
                    </a:lnTo>
                    <a:lnTo>
                      <a:pt x="0" y="1547550"/>
                    </a:lnTo>
                    <a:lnTo>
                      <a:pt x="1231901" y="0"/>
                    </a:lnTo>
                    <a:close/>
                  </a:path>
                </a:pathLst>
              </a:custGeom>
              <a:solidFill>
                <a:srgbClr val="5577D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
          <p:nvSpPr>
            <p:cNvPr id="22" name="文本框 4"/>
            <p:cNvSpPr txBox="1"/>
            <p:nvPr/>
          </p:nvSpPr>
          <p:spPr>
            <a:xfrm>
              <a:off x="2385999" y="155361"/>
              <a:ext cx="4014801" cy="52322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800" dirty="0">
                  <a:solidFill>
                    <a:schemeClr val="tx1">
                      <a:lumMod val="65000"/>
                      <a:lumOff val="35000"/>
                    </a:schemeClr>
                  </a:solidFill>
                  <a:latin typeface="阿里巴巴普惠体 2.0 95 ExtraBold" panose="00020600040101010101" pitchFamily="18" charset="-122"/>
                  <a:ea typeface="阿里巴巴普惠体 2.0 95 ExtraBold" panose="00020600040101010101" pitchFamily="18" charset="-122"/>
                  <a:cs typeface="阿里巴巴普惠体 2.0 95 ExtraBold" panose="00020600040101010101" pitchFamily="18" charset="-122"/>
                  <a:sym typeface="+mn-lt"/>
                </a:rPr>
                <a:t>特征标签的再优化设置</a:t>
              </a:r>
            </a:p>
          </p:txBody>
        </p:sp>
      </p:grpSp>
      <p:sp>
        <p:nvSpPr>
          <p:cNvPr id="25" name="TextBox 110"/>
          <p:cNvSpPr txBox="1"/>
          <p:nvPr/>
        </p:nvSpPr>
        <p:spPr>
          <a:xfrm>
            <a:off x="475323" y="1107915"/>
            <a:ext cx="2513510" cy="430887"/>
          </a:xfrm>
          <a:prstGeom prst="rect">
            <a:avLst/>
          </a:prstGeom>
          <a:noFill/>
        </p:spPr>
        <p:txBody>
          <a:bodyPr wrap="none" lIns="0" tIns="0" rIns="0" bIns="0" rtlCol="0">
            <a:spAutoFit/>
          </a:bodyPr>
          <a:lstStyle/>
          <a:p>
            <a:pPr algn="ctr"/>
            <a:r>
              <a:rPr lang="zh-CN" altLang="en-US" sz="2800" b="1" dirty="0">
                <a:cs typeface="+mn-ea"/>
                <a:sym typeface="+mn-lt"/>
              </a:rPr>
              <a:t>优化对象的原因</a:t>
            </a:r>
            <a:endParaRPr lang="en-US" altLang="zh-CN" sz="2800" b="1" dirty="0">
              <a:cs typeface="+mn-ea"/>
              <a:sym typeface="+mn-lt"/>
            </a:endParaRPr>
          </a:p>
        </p:txBody>
      </p:sp>
      <p:sp>
        <p:nvSpPr>
          <p:cNvPr id="2" name="文本框 1"/>
          <p:cNvSpPr txBox="1"/>
          <p:nvPr/>
        </p:nvSpPr>
        <p:spPr>
          <a:xfrm>
            <a:off x="358140" y="1688127"/>
            <a:ext cx="6042660" cy="1938992"/>
          </a:xfrm>
          <a:prstGeom prst="rect">
            <a:avLst/>
          </a:prstGeom>
          <a:noFill/>
        </p:spPr>
        <p:txBody>
          <a:bodyPr wrap="square" rtlCol="0">
            <a:spAutoFit/>
          </a:bodyPr>
          <a:lstStyle/>
          <a:p>
            <a:r>
              <a:rPr lang="zh-CN" altLang="en-US" sz="2000" dirty="0">
                <a:cs typeface="+mn-ea"/>
                <a:sym typeface="+mn-lt"/>
              </a:rPr>
              <a:t>我们优化模型的时候发现初始设置的以延迟值作为标签的回归方法预测的效果很差</a:t>
            </a:r>
            <a:endParaRPr lang="en-US" altLang="zh-CN" sz="2000" dirty="0">
              <a:cs typeface="+mn-ea"/>
              <a:sym typeface="+mn-lt"/>
            </a:endParaRPr>
          </a:p>
          <a:p>
            <a:r>
              <a:rPr lang="zh-CN" altLang="en-US" sz="2000" dirty="0">
                <a:cs typeface="+mn-ea"/>
                <a:sym typeface="+mn-lt"/>
              </a:rPr>
              <a:t>于是我们选择了将出发延迟转化为分类好的等级进行分类预测，这种方法虽然相比于回归方法理论上提供的数据精准度和用户需求有所差距，但是实际操作下来却是更为可行的方法</a:t>
            </a:r>
            <a:endParaRPr lang="zh-CN" altLang="en-US" sz="2000" dirty="0"/>
          </a:p>
        </p:txBody>
      </p:sp>
      <p:pic>
        <p:nvPicPr>
          <p:cNvPr id="13" name="图片 12">
            <a:extLst>
              <a:ext uri="{FF2B5EF4-FFF2-40B4-BE49-F238E27FC236}">
                <a16:creationId xmlns:a16="http://schemas.microsoft.com/office/drawing/2014/main" id="{F157B120-B0A2-871C-9A2D-9E63C3BA4EA6}"/>
              </a:ext>
            </a:extLst>
          </p:cNvPr>
          <p:cNvPicPr>
            <a:picLocks noChangeAspect="1"/>
          </p:cNvPicPr>
          <p:nvPr/>
        </p:nvPicPr>
        <p:blipFill>
          <a:blip r:embed="rId4"/>
          <a:stretch>
            <a:fillRect/>
          </a:stretch>
        </p:blipFill>
        <p:spPr>
          <a:xfrm>
            <a:off x="7876833" y="416971"/>
            <a:ext cx="3615018" cy="3732916"/>
          </a:xfrm>
          <a:prstGeom prst="rect">
            <a:avLst/>
          </a:prstGeom>
        </p:spPr>
      </p:pic>
      <p:sp>
        <p:nvSpPr>
          <p:cNvPr id="15" name="文本框 14">
            <a:extLst>
              <a:ext uri="{FF2B5EF4-FFF2-40B4-BE49-F238E27FC236}">
                <a16:creationId xmlns:a16="http://schemas.microsoft.com/office/drawing/2014/main" id="{A0E97A64-D88D-DF98-5D48-B367F37CF692}"/>
              </a:ext>
            </a:extLst>
          </p:cNvPr>
          <p:cNvSpPr txBox="1"/>
          <p:nvPr/>
        </p:nvSpPr>
        <p:spPr>
          <a:xfrm>
            <a:off x="475323" y="4367212"/>
            <a:ext cx="6042660" cy="1754326"/>
          </a:xfrm>
          <a:prstGeom prst="rect">
            <a:avLst/>
          </a:prstGeom>
          <a:noFill/>
        </p:spPr>
        <p:txBody>
          <a:bodyPr wrap="square" rtlCol="0">
            <a:spAutoFit/>
          </a:bodyPr>
          <a:lstStyle/>
          <a:p>
            <a:pPr algn="just"/>
            <a:r>
              <a:rPr lang="zh-CN" altLang="en-US" sz="1800" kern="100" dirty="0">
                <a:effectLst/>
                <a:latin typeface="等线" panose="02010600030101010101" pitchFamily="2" charset="-122"/>
                <a:ea typeface="黑体" panose="02010609060101010101" pitchFamily="49" charset="-122"/>
                <a:cs typeface="Times New Roman" panose="02020603050405020304" pitchFamily="18" charset="0"/>
              </a:rPr>
              <a:t>这里我们参考相关的论文：</a:t>
            </a:r>
            <a:endParaRPr lang="en-US" altLang="zh-CN" sz="1800" kern="100" dirty="0">
              <a:effectLst/>
              <a:latin typeface="等线" panose="02010600030101010101" pitchFamily="2" charset="-122"/>
              <a:ea typeface="黑体" panose="02010609060101010101" pitchFamily="49" charset="-122"/>
              <a:cs typeface="Times New Roman" panose="02020603050405020304" pitchFamily="18" charset="0"/>
            </a:endParaRPr>
          </a:p>
          <a:p>
            <a:pPr algn="just"/>
            <a:endParaRPr lang="en-US" altLang="zh-CN" sz="1800" kern="100" dirty="0">
              <a:solidFill>
                <a:srgbClr val="00B0F0"/>
              </a:solidFill>
              <a:effectLst/>
              <a:latin typeface="等线" panose="02010600030101010101" pitchFamily="2" charset="-122"/>
              <a:ea typeface="黑体" panose="02010609060101010101" pitchFamily="49" charset="-122"/>
              <a:cs typeface="Times New Roman" panose="02020603050405020304" pitchFamily="18" charset="0"/>
            </a:endParaRPr>
          </a:p>
          <a:p>
            <a:pPr algn="just"/>
            <a:r>
              <a:rPr lang="zh-CN" altLang="zh-CN" sz="1800" kern="100" dirty="0">
                <a:solidFill>
                  <a:srgbClr val="00B0F0"/>
                </a:solidFill>
                <a:effectLst/>
                <a:latin typeface="等线" panose="02010600030101010101" pitchFamily="2" charset="-122"/>
                <a:ea typeface="等线" panose="02010600030101010101" pitchFamily="2" charset="-122"/>
                <a:cs typeface="Times New Roman" panose="02020603050405020304" pitchFamily="18" charset="0"/>
              </a:rPr>
              <a:t>[1]</a:t>
            </a:r>
            <a:r>
              <a:rPr lang="zh-CN" altLang="zh-CN" sz="1800" kern="100" dirty="0">
                <a:solidFill>
                  <a:srgbClr val="00B0F0"/>
                </a:solidFill>
                <a:effectLst/>
                <a:latin typeface="等线" panose="02010600030101010101" pitchFamily="2" charset="-122"/>
                <a:ea typeface="黑体" panose="02010609060101010101" pitchFamily="49" charset="-122"/>
                <a:cs typeface="Times New Roman" panose="02020603050405020304" pitchFamily="18" charset="0"/>
              </a:rPr>
              <a:t>唐红</a:t>
            </a:r>
            <a:r>
              <a:rPr lang="zh-CN" altLang="zh-CN" sz="1800" kern="100" dirty="0">
                <a:solidFill>
                  <a:srgbClr val="00B0F0"/>
                </a:solidFill>
                <a:effectLst/>
                <a:latin typeface="等线" panose="02010600030101010101" pitchFamily="2" charset="-122"/>
                <a:ea typeface="等线" panose="02010600030101010101" pitchFamily="2" charset="-122"/>
                <a:cs typeface="Times New Roman" panose="02020603050405020304" pitchFamily="18" charset="0"/>
              </a:rPr>
              <a:t>, </a:t>
            </a:r>
            <a:r>
              <a:rPr lang="zh-CN" altLang="zh-CN" sz="1800" kern="100" dirty="0">
                <a:solidFill>
                  <a:srgbClr val="00B0F0"/>
                </a:solidFill>
                <a:effectLst/>
                <a:latin typeface="等线" panose="02010600030101010101" pitchFamily="2" charset="-122"/>
                <a:ea typeface="黑体" panose="02010609060101010101" pitchFamily="49" charset="-122"/>
                <a:cs typeface="Times New Roman" panose="02020603050405020304" pitchFamily="18" charset="0"/>
              </a:rPr>
              <a:t>王栋</a:t>
            </a:r>
            <a:r>
              <a:rPr lang="zh-CN" altLang="zh-CN" sz="1800" kern="100" dirty="0">
                <a:solidFill>
                  <a:srgbClr val="00B0F0"/>
                </a:solidFill>
                <a:effectLst/>
                <a:latin typeface="等线" panose="02010600030101010101" pitchFamily="2" charset="-122"/>
                <a:ea typeface="等线" panose="02010600030101010101" pitchFamily="2" charset="-122"/>
                <a:cs typeface="Times New Roman" panose="02020603050405020304" pitchFamily="18" charset="0"/>
              </a:rPr>
              <a:t>, </a:t>
            </a:r>
            <a:r>
              <a:rPr lang="zh-CN" altLang="zh-CN" sz="1800" kern="100" dirty="0">
                <a:solidFill>
                  <a:srgbClr val="00B0F0"/>
                </a:solidFill>
                <a:effectLst/>
                <a:latin typeface="等线" panose="02010600030101010101" pitchFamily="2" charset="-122"/>
                <a:ea typeface="黑体" panose="02010609060101010101" pitchFamily="49" charset="-122"/>
                <a:cs typeface="Times New Roman" panose="02020603050405020304" pitchFamily="18" charset="0"/>
              </a:rPr>
              <a:t>宋博</a:t>
            </a:r>
            <a:r>
              <a:rPr lang="zh-CN" altLang="zh-CN" sz="1800" kern="100" dirty="0">
                <a:solidFill>
                  <a:srgbClr val="00B0F0"/>
                </a:solidFill>
                <a:effectLst/>
                <a:latin typeface="等线" panose="02010600030101010101" pitchFamily="2" charset="-122"/>
                <a:ea typeface="等线" panose="02010600030101010101" pitchFamily="2" charset="-122"/>
                <a:cs typeface="Times New Roman" panose="02020603050405020304" pitchFamily="18" charset="0"/>
              </a:rPr>
              <a:t>,</a:t>
            </a:r>
            <a:r>
              <a:rPr lang="zh-CN" altLang="zh-CN" sz="1800" kern="100" dirty="0">
                <a:solidFill>
                  <a:srgbClr val="00B0F0"/>
                </a:solidFill>
                <a:effectLst/>
                <a:latin typeface="等线" panose="02010600030101010101" pitchFamily="2" charset="-122"/>
                <a:ea typeface="黑体" panose="02010609060101010101" pitchFamily="49" charset="-122"/>
                <a:cs typeface="Times New Roman" panose="02020603050405020304" pitchFamily="18" charset="0"/>
              </a:rPr>
              <a:t>等</a:t>
            </a:r>
            <a:r>
              <a:rPr lang="zh-CN" altLang="zh-CN" sz="1800" kern="100" dirty="0">
                <a:solidFill>
                  <a:srgbClr val="00B0F0"/>
                </a:solidFill>
                <a:effectLst/>
                <a:latin typeface="等线" panose="02010600030101010101" pitchFamily="2" charset="-122"/>
                <a:ea typeface="等线" panose="02010600030101010101" pitchFamily="2" charset="-122"/>
                <a:cs typeface="Times New Roman" panose="02020603050405020304" pitchFamily="18" charset="0"/>
              </a:rPr>
              <a:t>. </a:t>
            </a:r>
            <a:r>
              <a:rPr lang="zh-CN" altLang="zh-CN" sz="1800" kern="100" dirty="0">
                <a:solidFill>
                  <a:srgbClr val="00B0F0"/>
                </a:solidFill>
                <a:effectLst/>
                <a:latin typeface="等线" panose="02010600030101010101" pitchFamily="2" charset="-122"/>
                <a:ea typeface="黑体" panose="02010609060101010101" pitchFamily="49" charset="-122"/>
                <a:cs typeface="Times New Roman" panose="02020603050405020304" pitchFamily="18" charset="0"/>
              </a:rPr>
              <a:t>基于非线性赋权</a:t>
            </a:r>
            <a:r>
              <a:rPr lang="zh-CN" altLang="zh-CN" sz="1800" kern="100" dirty="0">
                <a:solidFill>
                  <a:srgbClr val="00B0F0"/>
                </a:solidFill>
                <a:effectLst/>
                <a:latin typeface="等线" panose="02010600030101010101" pitchFamily="2" charset="-122"/>
                <a:ea typeface="等线" panose="02010600030101010101" pitchFamily="2" charset="-122"/>
                <a:cs typeface="Times New Roman" panose="02020603050405020304" pitchFamily="18" charset="0"/>
              </a:rPr>
              <a:t>XGBoost</a:t>
            </a:r>
            <a:r>
              <a:rPr lang="zh-CN" altLang="zh-CN" sz="1800" kern="100" dirty="0">
                <a:solidFill>
                  <a:srgbClr val="00B0F0"/>
                </a:solidFill>
                <a:effectLst/>
                <a:latin typeface="等线" panose="02010600030101010101" pitchFamily="2" charset="-122"/>
                <a:ea typeface="黑体" panose="02010609060101010101" pitchFamily="49" charset="-122"/>
                <a:cs typeface="Times New Roman" panose="02020603050405020304" pitchFamily="18" charset="0"/>
              </a:rPr>
              <a:t>算法的航班延误分类预测</a:t>
            </a:r>
            <a:r>
              <a:rPr lang="zh-CN" altLang="zh-CN" sz="1800" kern="100" dirty="0">
                <a:solidFill>
                  <a:srgbClr val="00B0F0"/>
                </a:solidFill>
                <a:effectLst/>
                <a:latin typeface="等线" panose="02010600030101010101" pitchFamily="2" charset="-122"/>
                <a:ea typeface="等线" panose="02010600030101010101" pitchFamily="2" charset="-122"/>
                <a:cs typeface="Times New Roman" panose="02020603050405020304" pitchFamily="18" charset="0"/>
              </a:rPr>
              <a:t>[J]. </a:t>
            </a:r>
            <a:r>
              <a:rPr lang="zh-CN" altLang="zh-CN" sz="1800" kern="100" dirty="0">
                <a:solidFill>
                  <a:srgbClr val="00B0F0"/>
                </a:solidFill>
                <a:effectLst/>
                <a:latin typeface="等线" panose="02010600030101010101" pitchFamily="2" charset="-122"/>
                <a:ea typeface="黑体" panose="02010609060101010101" pitchFamily="49" charset="-122"/>
                <a:cs typeface="Times New Roman" panose="02020603050405020304" pitchFamily="18" charset="0"/>
              </a:rPr>
              <a:t>系统仿真学报</a:t>
            </a:r>
            <a:r>
              <a:rPr lang="zh-CN" altLang="zh-CN" sz="1800" kern="100" dirty="0">
                <a:solidFill>
                  <a:srgbClr val="00B0F0"/>
                </a:solidFill>
                <a:effectLst/>
                <a:latin typeface="等线" panose="02010600030101010101" pitchFamily="2" charset="-122"/>
                <a:ea typeface="等线" panose="02010600030101010101" pitchFamily="2" charset="-122"/>
                <a:cs typeface="Times New Roman" panose="02020603050405020304" pitchFamily="18" charset="0"/>
              </a:rPr>
              <a:t>, 2021.</a:t>
            </a:r>
            <a:endParaRPr lang="en-US" altLang="zh-CN" sz="1800" kern="100" dirty="0">
              <a:solidFill>
                <a:srgbClr val="00B0F0"/>
              </a:solidFill>
              <a:effectLst/>
              <a:latin typeface="等线" panose="02010600030101010101" pitchFamily="2" charset="-122"/>
              <a:ea typeface="等线" panose="02010600030101010101" pitchFamily="2" charset="-122"/>
              <a:cs typeface="Times New Roman" panose="02020603050405020304" pitchFamily="18" charset="0"/>
            </a:endParaRPr>
          </a:p>
          <a:p>
            <a:pPr algn="just"/>
            <a:endParaRPr lang="zh-CN" altLang="zh-CN" sz="1800" kern="100" dirty="0">
              <a:solidFill>
                <a:srgbClr val="00B0F0"/>
              </a:solidFill>
              <a:effectLst/>
              <a:latin typeface="等线" panose="02010600030101010101" pitchFamily="2" charset="-122"/>
              <a:ea typeface="等线" panose="02010600030101010101" pitchFamily="2" charset="-122"/>
              <a:cs typeface="Times New Roman" panose="02020603050405020304" pitchFamily="18" charset="0"/>
            </a:endParaRPr>
          </a:p>
          <a:p>
            <a:pPr algn="just"/>
            <a:r>
              <a:rPr lang="zh-CN" altLang="zh-CN" sz="1800" kern="100" dirty="0">
                <a:effectLst/>
                <a:latin typeface="等线" panose="02010600030101010101" pitchFamily="2" charset="-122"/>
                <a:ea typeface="黑体" panose="02010609060101010101" pitchFamily="49" charset="-122"/>
                <a:cs typeface="Times New Roman" panose="02020603050405020304" pitchFamily="18" charset="0"/>
              </a:rPr>
              <a:t>将延迟时间转化为延迟程度</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pic>
        <p:nvPicPr>
          <p:cNvPr id="8" name="图片 7">
            <a:extLst>
              <a:ext uri="{FF2B5EF4-FFF2-40B4-BE49-F238E27FC236}">
                <a16:creationId xmlns:a16="http://schemas.microsoft.com/office/drawing/2014/main" id="{AC664E43-074E-4F79-2281-CB4677BF8E3F}"/>
              </a:ext>
            </a:extLst>
          </p:cNvPr>
          <p:cNvPicPr>
            <a:picLocks noChangeAspect="1"/>
          </p:cNvPicPr>
          <p:nvPr/>
        </p:nvPicPr>
        <p:blipFill>
          <a:blip r:embed="rId5"/>
          <a:stretch>
            <a:fillRect/>
          </a:stretch>
        </p:blipFill>
        <p:spPr>
          <a:xfrm>
            <a:off x="7876833" y="4367212"/>
            <a:ext cx="3615018" cy="2192020"/>
          </a:xfrm>
          <a:prstGeom prst="rect">
            <a:avLst/>
          </a:prstGeom>
        </p:spPr>
      </p:pic>
    </p:spTree>
    <p:extLst>
      <p:ext uri="{BB962C8B-B14F-4D97-AF65-F5344CB8AC3E}">
        <p14:creationId xmlns:p14="http://schemas.microsoft.com/office/powerpoint/2010/main" val="17470628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文本框 44"/>
          <p:cNvSpPr txBox="1"/>
          <p:nvPr/>
        </p:nvSpPr>
        <p:spPr>
          <a:xfrm>
            <a:off x="1445855" y="2333228"/>
            <a:ext cx="1264025" cy="369332"/>
          </a:xfrm>
          <a:prstGeom prst="rect">
            <a:avLst/>
          </a:prstGeom>
          <a:noFill/>
        </p:spPr>
        <p:txBody>
          <a:bodyPr wrap="square" rtlCol="0">
            <a:spAutoFit/>
          </a:bodyPr>
          <a:lstStyle/>
          <a:p>
            <a:pPr algn="ctr"/>
            <a:r>
              <a:rPr lang="zh-CN" altLang="en-US" dirty="0">
                <a:solidFill>
                  <a:schemeClr val="bg1"/>
                </a:solidFill>
                <a:cs typeface="+mn-ea"/>
                <a:sym typeface="+mn-lt"/>
              </a:rPr>
              <a:t>题</a:t>
            </a:r>
          </a:p>
        </p:txBody>
      </p:sp>
      <p:sp>
        <p:nvSpPr>
          <p:cNvPr id="46" name="文本框 45"/>
          <p:cNvSpPr txBox="1"/>
          <p:nvPr/>
        </p:nvSpPr>
        <p:spPr>
          <a:xfrm>
            <a:off x="4125253" y="2333228"/>
            <a:ext cx="1264025" cy="369332"/>
          </a:xfrm>
          <a:prstGeom prst="rect">
            <a:avLst/>
          </a:prstGeom>
          <a:noFill/>
        </p:spPr>
        <p:txBody>
          <a:bodyPr wrap="square" rtlCol="0">
            <a:spAutoFit/>
          </a:bodyPr>
          <a:lstStyle/>
          <a:p>
            <a:pPr algn="ctr"/>
            <a:r>
              <a:rPr lang="zh-CN" altLang="en-US" dirty="0">
                <a:solidFill>
                  <a:schemeClr val="bg1"/>
                </a:solidFill>
                <a:cs typeface="+mn-ea"/>
                <a:sym typeface="+mn-lt"/>
              </a:rPr>
              <a:t>标题</a:t>
            </a:r>
          </a:p>
        </p:txBody>
      </p:sp>
      <p:sp>
        <p:nvSpPr>
          <p:cNvPr id="47" name="文本框 46"/>
          <p:cNvSpPr txBox="1"/>
          <p:nvPr/>
        </p:nvSpPr>
        <p:spPr>
          <a:xfrm>
            <a:off x="6828122" y="2333228"/>
            <a:ext cx="1264025" cy="369332"/>
          </a:xfrm>
          <a:prstGeom prst="rect">
            <a:avLst/>
          </a:prstGeom>
          <a:noFill/>
        </p:spPr>
        <p:txBody>
          <a:bodyPr wrap="square" rtlCol="0">
            <a:spAutoFit/>
          </a:bodyPr>
          <a:lstStyle/>
          <a:p>
            <a:pPr algn="ctr"/>
            <a:r>
              <a:rPr lang="zh-CN" altLang="en-US" dirty="0">
                <a:solidFill>
                  <a:schemeClr val="bg1"/>
                </a:solidFill>
                <a:cs typeface="+mn-ea"/>
                <a:sym typeface="+mn-lt"/>
              </a:rPr>
              <a:t>标题</a:t>
            </a:r>
          </a:p>
        </p:txBody>
      </p:sp>
      <p:grpSp>
        <p:nvGrpSpPr>
          <p:cNvPr id="40" name="组合 39"/>
          <p:cNvGrpSpPr/>
          <p:nvPr/>
        </p:nvGrpSpPr>
        <p:grpSpPr>
          <a:xfrm>
            <a:off x="74343" y="-18337"/>
            <a:ext cx="6473857" cy="861175"/>
            <a:chOff x="74343" y="-18337"/>
            <a:chExt cx="6473857" cy="861175"/>
          </a:xfrm>
        </p:grpSpPr>
        <p:grpSp>
          <p:nvGrpSpPr>
            <p:cNvPr id="43" name="组合 42"/>
            <p:cNvGrpSpPr/>
            <p:nvPr/>
          </p:nvGrpSpPr>
          <p:grpSpPr>
            <a:xfrm>
              <a:off x="74343" y="-18337"/>
              <a:ext cx="2005677" cy="861175"/>
              <a:chOff x="8521700" y="-18337"/>
              <a:chExt cx="3314701" cy="1564706"/>
            </a:xfrm>
            <a:effectLst/>
          </p:grpSpPr>
          <p:sp>
            <p:nvSpPr>
              <p:cNvPr id="52" name="任意多边形: 形状 51"/>
              <p:cNvSpPr/>
              <p:nvPr/>
            </p:nvSpPr>
            <p:spPr>
              <a:xfrm rot="10800000">
                <a:off x="10024397" y="-18337"/>
                <a:ext cx="1812004" cy="1138147"/>
              </a:xfrm>
              <a:custGeom>
                <a:avLst/>
                <a:gdLst>
                  <a:gd name="connsiteX0" fmla="*/ 1812004 w 1812004"/>
                  <a:gd name="connsiteY0" fmla="*/ 1138147 h 1138147"/>
                  <a:gd name="connsiteX1" fmla="*/ 1484679 w 1812004"/>
                  <a:gd name="connsiteY1" fmla="*/ 1138147 h 1138147"/>
                  <a:gd name="connsiteX2" fmla="*/ 906002 w 1812004"/>
                  <a:gd name="connsiteY2" fmla="*/ 411195 h 1138147"/>
                  <a:gd name="connsiteX3" fmla="*/ 327325 w 1812004"/>
                  <a:gd name="connsiteY3" fmla="*/ 1138147 h 1138147"/>
                  <a:gd name="connsiteX4" fmla="*/ 0 w 1812004"/>
                  <a:gd name="connsiteY4" fmla="*/ 1138147 h 1138147"/>
                  <a:gd name="connsiteX5" fmla="*/ 906002 w 1812004"/>
                  <a:gd name="connsiteY5" fmla="*/ 0 h 1138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12004" h="1138147">
                    <a:moveTo>
                      <a:pt x="1812004" y="1138147"/>
                    </a:moveTo>
                    <a:lnTo>
                      <a:pt x="1484679" y="1138147"/>
                    </a:lnTo>
                    <a:lnTo>
                      <a:pt x="906002" y="411195"/>
                    </a:lnTo>
                    <a:lnTo>
                      <a:pt x="327325" y="1138147"/>
                    </a:lnTo>
                    <a:lnTo>
                      <a:pt x="0" y="1138147"/>
                    </a:lnTo>
                    <a:lnTo>
                      <a:pt x="906002" y="0"/>
                    </a:lnTo>
                    <a:close/>
                  </a:path>
                </a:pathLst>
              </a:custGeom>
              <a:solidFill>
                <a:srgbClr val="2A3F7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3" name="任意多边形: 形状 52"/>
              <p:cNvSpPr/>
              <p:nvPr/>
            </p:nvSpPr>
            <p:spPr>
              <a:xfrm rot="10800000">
                <a:off x="8521700" y="-1181"/>
                <a:ext cx="2463801" cy="1547550"/>
              </a:xfrm>
              <a:custGeom>
                <a:avLst/>
                <a:gdLst>
                  <a:gd name="connsiteX0" fmla="*/ 2463801 w 2463801"/>
                  <a:gd name="connsiteY0" fmla="*/ 1547550 h 1547550"/>
                  <a:gd name="connsiteX1" fmla="*/ 2061437 w 2463801"/>
                  <a:gd name="connsiteY1" fmla="*/ 1547550 h 1547550"/>
                  <a:gd name="connsiteX2" fmla="*/ 1231901 w 2463801"/>
                  <a:gd name="connsiteY2" fmla="*/ 505463 h 1547550"/>
                  <a:gd name="connsiteX3" fmla="*/ 402365 w 2463801"/>
                  <a:gd name="connsiteY3" fmla="*/ 1547550 h 1547550"/>
                  <a:gd name="connsiteX4" fmla="*/ 0 w 2463801"/>
                  <a:gd name="connsiteY4" fmla="*/ 1547550 h 1547550"/>
                  <a:gd name="connsiteX5" fmla="*/ 1231901 w 2463801"/>
                  <a:gd name="connsiteY5" fmla="*/ 0 h 1547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63801" h="1547550">
                    <a:moveTo>
                      <a:pt x="2463801" y="1547550"/>
                    </a:moveTo>
                    <a:lnTo>
                      <a:pt x="2061437" y="1547550"/>
                    </a:lnTo>
                    <a:lnTo>
                      <a:pt x="1231901" y="505463"/>
                    </a:lnTo>
                    <a:lnTo>
                      <a:pt x="402365" y="1547550"/>
                    </a:lnTo>
                    <a:lnTo>
                      <a:pt x="0" y="1547550"/>
                    </a:lnTo>
                    <a:lnTo>
                      <a:pt x="1231901" y="0"/>
                    </a:lnTo>
                    <a:close/>
                  </a:path>
                </a:pathLst>
              </a:custGeom>
              <a:solidFill>
                <a:srgbClr val="5577D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
          <p:nvSpPr>
            <p:cNvPr id="51" name="文本框 4"/>
            <p:cNvSpPr txBox="1"/>
            <p:nvPr/>
          </p:nvSpPr>
          <p:spPr>
            <a:xfrm>
              <a:off x="1906603" y="263170"/>
              <a:ext cx="4641597" cy="52322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800" b="1" dirty="0">
                  <a:solidFill>
                    <a:schemeClr val="tx1">
                      <a:lumMod val="65000"/>
                      <a:lumOff val="35000"/>
                    </a:schemeClr>
                  </a:solidFill>
                  <a:latin typeface="阿里巴巴普惠体 2.0 95 ExtraBold" panose="00020600040101010101" pitchFamily="18" charset="-122"/>
                  <a:ea typeface="阿里巴巴普惠体 2.0 95 ExtraBold" panose="00020600040101010101" pitchFamily="18" charset="-122"/>
                  <a:cs typeface="+mn-ea"/>
                  <a:sym typeface="+mn-lt"/>
                </a:rPr>
                <a:t>优化前的数据</a:t>
              </a:r>
              <a:endParaRPr lang="zh-CN" altLang="en-US" sz="2800" dirty="0">
                <a:solidFill>
                  <a:schemeClr val="tx1">
                    <a:lumMod val="65000"/>
                    <a:lumOff val="35000"/>
                  </a:schemeClr>
                </a:solidFill>
                <a:latin typeface="阿里巴巴普惠体 2.0 95 ExtraBold" panose="00020600040101010101" pitchFamily="18" charset="-122"/>
                <a:ea typeface="阿里巴巴普惠体 2.0 95 ExtraBold" panose="00020600040101010101" pitchFamily="18" charset="-122"/>
                <a:cs typeface="阿里巴巴普惠体 2.0 95 ExtraBold" panose="00020600040101010101" pitchFamily="18" charset="-122"/>
                <a:sym typeface="+mn-lt"/>
              </a:endParaRPr>
            </a:p>
          </p:txBody>
        </p:sp>
      </p:grpSp>
      <p:pic>
        <p:nvPicPr>
          <p:cNvPr id="14" name="图片 13">
            <a:extLst>
              <a:ext uri="{FF2B5EF4-FFF2-40B4-BE49-F238E27FC236}">
                <a16:creationId xmlns:a16="http://schemas.microsoft.com/office/drawing/2014/main" id="{9A2AB6A7-A617-15A3-91D1-6ED8FB565F35}"/>
              </a:ext>
            </a:extLst>
          </p:cNvPr>
          <p:cNvPicPr>
            <a:picLocks noChangeAspect="1"/>
          </p:cNvPicPr>
          <p:nvPr/>
        </p:nvPicPr>
        <p:blipFill>
          <a:blip r:embed="rId3"/>
          <a:stretch>
            <a:fillRect/>
          </a:stretch>
        </p:blipFill>
        <p:spPr>
          <a:xfrm>
            <a:off x="498944" y="889579"/>
            <a:ext cx="11194111" cy="5830266"/>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 name="组合 39"/>
          <p:cNvGrpSpPr/>
          <p:nvPr/>
        </p:nvGrpSpPr>
        <p:grpSpPr>
          <a:xfrm>
            <a:off x="74343" y="-18337"/>
            <a:ext cx="6473857" cy="861175"/>
            <a:chOff x="74343" y="-18337"/>
            <a:chExt cx="6473857" cy="861175"/>
          </a:xfrm>
        </p:grpSpPr>
        <p:grpSp>
          <p:nvGrpSpPr>
            <p:cNvPr id="43" name="组合 42"/>
            <p:cNvGrpSpPr/>
            <p:nvPr/>
          </p:nvGrpSpPr>
          <p:grpSpPr>
            <a:xfrm>
              <a:off x="74343" y="-18337"/>
              <a:ext cx="2005677" cy="861175"/>
              <a:chOff x="8521700" y="-18337"/>
              <a:chExt cx="3314701" cy="1564706"/>
            </a:xfrm>
            <a:effectLst/>
          </p:grpSpPr>
          <p:sp>
            <p:nvSpPr>
              <p:cNvPr id="52" name="任意多边形: 形状 51"/>
              <p:cNvSpPr/>
              <p:nvPr/>
            </p:nvSpPr>
            <p:spPr>
              <a:xfrm rot="10800000">
                <a:off x="10024397" y="-18337"/>
                <a:ext cx="1812004" cy="1138147"/>
              </a:xfrm>
              <a:custGeom>
                <a:avLst/>
                <a:gdLst>
                  <a:gd name="connsiteX0" fmla="*/ 1812004 w 1812004"/>
                  <a:gd name="connsiteY0" fmla="*/ 1138147 h 1138147"/>
                  <a:gd name="connsiteX1" fmla="*/ 1484679 w 1812004"/>
                  <a:gd name="connsiteY1" fmla="*/ 1138147 h 1138147"/>
                  <a:gd name="connsiteX2" fmla="*/ 906002 w 1812004"/>
                  <a:gd name="connsiteY2" fmla="*/ 411195 h 1138147"/>
                  <a:gd name="connsiteX3" fmla="*/ 327325 w 1812004"/>
                  <a:gd name="connsiteY3" fmla="*/ 1138147 h 1138147"/>
                  <a:gd name="connsiteX4" fmla="*/ 0 w 1812004"/>
                  <a:gd name="connsiteY4" fmla="*/ 1138147 h 1138147"/>
                  <a:gd name="connsiteX5" fmla="*/ 906002 w 1812004"/>
                  <a:gd name="connsiteY5" fmla="*/ 0 h 1138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12004" h="1138147">
                    <a:moveTo>
                      <a:pt x="1812004" y="1138147"/>
                    </a:moveTo>
                    <a:lnTo>
                      <a:pt x="1484679" y="1138147"/>
                    </a:lnTo>
                    <a:lnTo>
                      <a:pt x="906002" y="411195"/>
                    </a:lnTo>
                    <a:lnTo>
                      <a:pt x="327325" y="1138147"/>
                    </a:lnTo>
                    <a:lnTo>
                      <a:pt x="0" y="1138147"/>
                    </a:lnTo>
                    <a:lnTo>
                      <a:pt x="906002" y="0"/>
                    </a:lnTo>
                    <a:close/>
                  </a:path>
                </a:pathLst>
              </a:custGeom>
              <a:solidFill>
                <a:srgbClr val="2A3F7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3" name="任意多边形: 形状 52"/>
              <p:cNvSpPr/>
              <p:nvPr/>
            </p:nvSpPr>
            <p:spPr>
              <a:xfrm rot="10800000">
                <a:off x="8521700" y="-1181"/>
                <a:ext cx="2463801" cy="1547550"/>
              </a:xfrm>
              <a:custGeom>
                <a:avLst/>
                <a:gdLst>
                  <a:gd name="connsiteX0" fmla="*/ 2463801 w 2463801"/>
                  <a:gd name="connsiteY0" fmla="*/ 1547550 h 1547550"/>
                  <a:gd name="connsiteX1" fmla="*/ 2061437 w 2463801"/>
                  <a:gd name="connsiteY1" fmla="*/ 1547550 h 1547550"/>
                  <a:gd name="connsiteX2" fmla="*/ 1231901 w 2463801"/>
                  <a:gd name="connsiteY2" fmla="*/ 505463 h 1547550"/>
                  <a:gd name="connsiteX3" fmla="*/ 402365 w 2463801"/>
                  <a:gd name="connsiteY3" fmla="*/ 1547550 h 1547550"/>
                  <a:gd name="connsiteX4" fmla="*/ 0 w 2463801"/>
                  <a:gd name="connsiteY4" fmla="*/ 1547550 h 1547550"/>
                  <a:gd name="connsiteX5" fmla="*/ 1231901 w 2463801"/>
                  <a:gd name="connsiteY5" fmla="*/ 0 h 1547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63801" h="1547550">
                    <a:moveTo>
                      <a:pt x="2463801" y="1547550"/>
                    </a:moveTo>
                    <a:lnTo>
                      <a:pt x="2061437" y="1547550"/>
                    </a:lnTo>
                    <a:lnTo>
                      <a:pt x="1231901" y="505463"/>
                    </a:lnTo>
                    <a:lnTo>
                      <a:pt x="402365" y="1547550"/>
                    </a:lnTo>
                    <a:lnTo>
                      <a:pt x="0" y="1547550"/>
                    </a:lnTo>
                    <a:lnTo>
                      <a:pt x="1231901" y="0"/>
                    </a:lnTo>
                    <a:close/>
                  </a:path>
                </a:pathLst>
              </a:custGeom>
              <a:solidFill>
                <a:srgbClr val="5577D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
          <p:nvSpPr>
            <p:cNvPr id="51" name="文本框 4"/>
            <p:cNvSpPr txBox="1"/>
            <p:nvPr/>
          </p:nvSpPr>
          <p:spPr>
            <a:xfrm>
              <a:off x="1906603" y="263170"/>
              <a:ext cx="4641597" cy="52197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800" b="1" dirty="0">
                  <a:solidFill>
                    <a:schemeClr val="tx1">
                      <a:lumMod val="65000"/>
                      <a:lumOff val="35000"/>
                    </a:schemeClr>
                  </a:solidFill>
                  <a:latin typeface="阿里巴巴普惠体 2.0 95 ExtraBold" panose="00020600040101010101" pitchFamily="18" charset="-122"/>
                  <a:ea typeface="阿里巴巴普惠体 2.0 95 ExtraBold" panose="00020600040101010101" pitchFamily="18" charset="-122"/>
                  <a:cs typeface="+mn-ea"/>
                  <a:sym typeface="+mn-lt"/>
                </a:rPr>
                <a:t>优化后的数据集展示</a:t>
              </a:r>
              <a:endParaRPr lang="zh-CN" altLang="en-US" sz="2800" dirty="0">
                <a:solidFill>
                  <a:schemeClr val="tx1">
                    <a:lumMod val="65000"/>
                    <a:lumOff val="35000"/>
                  </a:schemeClr>
                </a:solidFill>
                <a:latin typeface="阿里巴巴普惠体 2.0 95 ExtraBold" panose="00020600040101010101" pitchFamily="18" charset="-122"/>
                <a:ea typeface="阿里巴巴普惠体 2.0 95 ExtraBold" panose="00020600040101010101" pitchFamily="18" charset="-122"/>
                <a:cs typeface="阿里巴巴普惠体 2.0 95 ExtraBold" panose="00020600040101010101" pitchFamily="18" charset="-122"/>
                <a:sym typeface="+mn-lt"/>
              </a:endParaRPr>
            </a:p>
          </p:txBody>
        </p:sp>
      </p:grpSp>
      <p:sp>
        <p:nvSpPr>
          <p:cNvPr id="13" name="矩形 12"/>
          <p:cNvSpPr/>
          <p:nvPr/>
        </p:nvSpPr>
        <p:spPr>
          <a:xfrm>
            <a:off x="421894" y="5582520"/>
            <a:ext cx="10272636" cy="1560028"/>
          </a:xfrm>
          <a:prstGeom prst="rect">
            <a:avLst/>
          </a:prstGeom>
        </p:spPr>
        <p:txBody>
          <a:bodyPr wrap="square">
            <a:noAutofit/>
          </a:bodyPr>
          <a:lstStyle/>
          <a:p>
            <a:r>
              <a:rPr lang="zh-CN" altLang="en-US" sz="2000" dirty="0"/>
              <a:t>较之前仅有气象数据外，增加了</a:t>
            </a:r>
            <a:r>
              <a:rPr lang="zh-CN" altLang="en-US" sz="2000" u="sng" dirty="0"/>
              <a:t>出发机场，到达机场，航班编号，距离，以及年月日</a:t>
            </a:r>
            <a:r>
              <a:rPr lang="zh-CN" altLang="en-US" sz="2000" dirty="0"/>
              <a:t>作为特征，并将字符串特征转化为字典映射编码，对延迟程度做了划分，分别对应</a:t>
            </a:r>
            <a:r>
              <a:rPr lang="en-US" altLang="zh-CN" sz="2000" u="sng" dirty="0"/>
              <a:t>0,1,2,3</a:t>
            </a:r>
            <a:r>
              <a:rPr lang="zh-CN" altLang="en-US" sz="2000" dirty="0"/>
              <a:t>。因为</a:t>
            </a:r>
            <a:r>
              <a:rPr lang="en-US" altLang="zh-CN" sz="2000" dirty="0"/>
              <a:t>xgboost</a:t>
            </a:r>
            <a:r>
              <a:rPr lang="zh-CN" altLang="en-US" sz="2000" dirty="0"/>
              <a:t>的</a:t>
            </a:r>
            <a:r>
              <a:rPr lang="en-US" altLang="zh-CN" sz="2000" dirty="0"/>
              <a:t>shu</a:t>
            </a:r>
            <a:r>
              <a:rPr lang="zh-CN" altLang="en-US" sz="2000" dirty="0"/>
              <a:t>决策树的特性，并不需要采用</a:t>
            </a:r>
            <a:r>
              <a:rPr lang="en-US" altLang="zh-CN" sz="2000" dirty="0"/>
              <a:t>one</a:t>
            </a:r>
            <a:r>
              <a:rPr lang="zh-CN" altLang="en-US" sz="2000" dirty="0"/>
              <a:t>-</a:t>
            </a:r>
            <a:r>
              <a:rPr lang="en-US" altLang="zh-CN" sz="2000" dirty="0"/>
              <a:t>hot</a:t>
            </a:r>
            <a:r>
              <a:rPr lang="zh-CN" altLang="en-US" sz="2000" dirty="0"/>
              <a:t>编码</a:t>
            </a:r>
          </a:p>
        </p:txBody>
      </p:sp>
      <p:pic>
        <p:nvPicPr>
          <p:cNvPr id="2" name="图片 1" descr="upload_post_object_v2_144563735"/>
          <p:cNvPicPr>
            <a:picLocks noChangeAspect="1"/>
          </p:cNvPicPr>
          <p:nvPr/>
        </p:nvPicPr>
        <p:blipFill>
          <a:blip r:embed="rId3"/>
          <a:stretch>
            <a:fillRect/>
          </a:stretch>
        </p:blipFill>
        <p:spPr>
          <a:xfrm>
            <a:off x="421894" y="1157756"/>
            <a:ext cx="6063504" cy="4052148"/>
          </a:xfrm>
          <a:prstGeom prst="rect">
            <a:avLst/>
          </a:prstGeom>
        </p:spPr>
      </p:pic>
      <p:sp>
        <p:nvSpPr>
          <p:cNvPr id="3" name="文本框 2"/>
          <p:cNvSpPr txBox="1"/>
          <p:nvPr/>
        </p:nvSpPr>
        <p:spPr>
          <a:xfrm>
            <a:off x="6212096" y="1157756"/>
            <a:ext cx="6200865" cy="1069453"/>
          </a:xfrm>
          <a:prstGeom prst="rect">
            <a:avLst/>
          </a:prstGeom>
          <a:noFill/>
        </p:spPr>
        <p:txBody>
          <a:bodyPr wrap="square" rtlCol="0" anchor="t">
            <a:noAutofit/>
          </a:bodyPr>
          <a:lstStyle/>
          <a:p>
            <a:r>
              <a:rPr lang="zh-CN" sz="1200" b="0" u="none" dirty="0">
                <a:solidFill>
                  <a:srgbClr val="008000"/>
                </a:solidFill>
                <a:ea typeface="Consolas" panose="020B0609020204030204" charset="0"/>
              </a:rPr>
              <a:t>        # 为出发机场,到达机场,航班编号,年,月,日,时间 字符串转化为可训练的变量</a:t>
            </a:r>
            <a:endParaRPr lang="en-US" sz="1200" b="0" u="none" dirty="0">
              <a:solidFill>
                <a:srgbClr val="000000"/>
              </a:solidFill>
              <a:latin typeface="Consolas" panose="020B0609020204030204" charset="0"/>
            </a:endParaRPr>
          </a:p>
          <a:p>
            <a:r>
              <a:rPr lang="en-US" sz="1200" b="0" u="none" dirty="0">
                <a:solidFill>
                  <a:srgbClr val="000000"/>
                </a:solidFill>
                <a:latin typeface="Consolas" panose="020B0609020204030204" charset="0"/>
              </a:rPr>
              <a:t>    </a:t>
            </a:r>
            <a:r>
              <a:rPr lang="en-US" sz="1200" b="0" u="none" dirty="0" err="1">
                <a:solidFill>
                  <a:srgbClr val="001080"/>
                </a:solidFill>
                <a:latin typeface="Consolas" panose="020B0609020204030204" charset="0"/>
              </a:rPr>
              <a:t>data_train</a:t>
            </a:r>
            <a:r>
              <a:rPr lang="en-US" sz="1200" b="0" u="none" dirty="0">
                <a:solidFill>
                  <a:srgbClr val="000000"/>
                </a:solidFill>
                <a:latin typeface="Consolas" panose="020B0609020204030204" charset="0"/>
              </a:rPr>
              <a:t>[</a:t>
            </a:r>
            <a:r>
              <a:rPr lang="zh-CN" sz="1200" b="0" u="none" dirty="0">
                <a:solidFill>
                  <a:srgbClr val="A31515"/>
                </a:solidFill>
                <a:ea typeface="Consolas" panose="020B0609020204030204" charset="0"/>
              </a:rPr>
              <a:t>'出发机场'</a:t>
            </a:r>
            <a:r>
              <a:rPr lang="en-US" sz="1200" b="0" u="none" dirty="0">
                <a:solidFill>
                  <a:srgbClr val="000000"/>
                </a:solidFill>
                <a:latin typeface="Consolas" panose="020B0609020204030204" charset="0"/>
              </a:rPr>
              <a:t>] = </a:t>
            </a:r>
            <a:r>
              <a:rPr lang="en-US" sz="1200" b="0" u="none" dirty="0" err="1">
                <a:solidFill>
                  <a:srgbClr val="001080"/>
                </a:solidFill>
                <a:latin typeface="Consolas" panose="020B0609020204030204" charset="0"/>
              </a:rPr>
              <a:t>data_train</a:t>
            </a:r>
            <a:r>
              <a:rPr lang="en-US" sz="1200" b="0" u="none" dirty="0">
                <a:solidFill>
                  <a:srgbClr val="000000"/>
                </a:solidFill>
                <a:latin typeface="Consolas" panose="020B0609020204030204" charset="0"/>
              </a:rPr>
              <a:t>[</a:t>
            </a:r>
            <a:r>
              <a:rPr lang="zh-CN" sz="1200" b="0" u="none" dirty="0">
                <a:solidFill>
                  <a:srgbClr val="A31515"/>
                </a:solidFill>
                <a:ea typeface="Consolas" panose="020B0609020204030204" charset="0"/>
              </a:rPr>
              <a:t>'出发机场'</a:t>
            </a:r>
            <a:r>
              <a:rPr lang="en-US" sz="1200" b="0" u="none" dirty="0">
                <a:solidFill>
                  <a:srgbClr val="000000"/>
                </a:solidFill>
                <a:latin typeface="Consolas" panose="020B0609020204030204" charset="0"/>
              </a:rPr>
              <a:t>].</a:t>
            </a:r>
            <a:r>
              <a:rPr lang="en-US" sz="1200" b="0" u="none" dirty="0" err="1">
                <a:solidFill>
                  <a:srgbClr val="795E26"/>
                </a:solidFill>
                <a:latin typeface="Consolas" panose="020B0609020204030204" charset="0"/>
              </a:rPr>
              <a:t>astype</a:t>
            </a:r>
            <a:r>
              <a:rPr lang="en-US" sz="1200" b="0" u="none" dirty="0">
                <a:solidFill>
                  <a:srgbClr val="000000"/>
                </a:solidFill>
                <a:latin typeface="Consolas" panose="020B0609020204030204" charset="0"/>
              </a:rPr>
              <a:t>(</a:t>
            </a:r>
            <a:r>
              <a:rPr lang="en-US" sz="1200" b="0" u="none" dirty="0">
                <a:solidFill>
                  <a:srgbClr val="A31515"/>
                </a:solidFill>
                <a:latin typeface="Consolas" panose="020B0609020204030204" charset="0"/>
              </a:rPr>
              <a:t>'category'</a:t>
            </a:r>
            <a:r>
              <a:rPr lang="en-US" sz="1200" b="0" u="none" dirty="0">
                <a:solidFill>
                  <a:srgbClr val="000000"/>
                </a:solidFill>
                <a:latin typeface="Consolas" panose="020B0609020204030204" charset="0"/>
              </a:rPr>
              <a:t>)</a:t>
            </a:r>
          </a:p>
          <a:p>
            <a:r>
              <a:rPr lang="en-US" sz="1200" b="0" u="none" dirty="0">
                <a:solidFill>
                  <a:srgbClr val="000000"/>
                </a:solidFill>
                <a:latin typeface="Consolas" panose="020B0609020204030204" charset="0"/>
              </a:rPr>
              <a:t>    </a:t>
            </a:r>
            <a:r>
              <a:rPr lang="en-US" sz="1200" b="0" u="none" dirty="0" err="1">
                <a:solidFill>
                  <a:srgbClr val="001080"/>
                </a:solidFill>
                <a:latin typeface="Consolas" panose="020B0609020204030204" charset="0"/>
              </a:rPr>
              <a:t>data_train</a:t>
            </a:r>
            <a:r>
              <a:rPr lang="en-US" sz="1200" b="0" u="none" dirty="0">
                <a:solidFill>
                  <a:srgbClr val="000000"/>
                </a:solidFill>
                <a:latin typeface="Consolas" panose="020B0609020204030204" charset="0"/>
              </a:rPr>
              <a:t>[</a:t>
            </a:r>
            <a:r>
              <a:rPr lang="zh-CN" sz="1200" b="0" u="none" dirty="0">
                <a:solidFill>
                  <a:srgbClr val="A31515"/>
                </a:solidFill>
                <a:ea typeface="Consolas" panose="020B0609020204030204" charset="0"/>
              </a:rPr>
              <a:t>'到达机场'</a:t>
            </a:r>
            <a:r>
              <a:rPr lang="en-US" sz="1200" b="0" u="none" dirty="0">
                <a:solidFill>
                  <a:srgbClr val="000000"/>
                </a:solidFill>
                <a:latin typeface="Consolas" panose="020B0609020204030204" charset="0"/>
              </a:rPr>
              <a:t>] = </a:t>
            </a:r>
            <a:r>
              <a:rPr lang="en-US" sz="1200" b="0" u="none" dirty="0" err="1">
                <a:solidFill>
                  <a:srgbClr val="001080"/>
                </a:solidFill>
                <a:latin typeface="Consolas" panose="020B0609020204030204" charset="0"/>
              </a:rPr>
              <a:t>data_train</a:t>
            </a:r>
            <a:r>
              <a:rPr lang="en-US" sz="1200" b="0" u="none" dirty="0">
                <a:solidFill>
                  <a:srgbClr val="000000"/>
                </a:solidFill>
                <a:latin typeface="Consolas" panose="020B0609020204030204" charset="0"/>
              </a:rPr>
              <a:t>[</a:t>
            </a:r>
            <a:r>
              <a:rPr lang="zh-CN" sz="1200" b="0" u="none" dirty="0">
                <a:solidFill>
                  <a:srgbClr val="A31515"/>
                </a:solidFill>
                <a:ea typeface="Consolas" panose="020B0609020204030204" charset="0"/>
              </a:rPr>
              <a:t>'到达机场'</a:t>
            </a:r>
            <a:r>
              <a:rPr lang="en-US" sz="1200" b="0" u="none" dirty="0">
                <a:solidFill>
                  <a:srgbClr val="000000"/>
                </a:solidFill>
                <a:latin typeface="Consolas" panose="020B0609020204030204" charset="0"/>
              </a:rPr>
              <a:t>].</a:t>
            </a:r>
            <a:r>
              <a:rPr lang="en-US" sz="1200" b="0" u="none" dirty="0" err="1">
                <a:solidFill>
                  <a:srgbClr val="795E26"/>
                </a:solidFill>
                <a:latin typeface="Consolas" panose="020B0609020204030204" charset="0"/>
              </a:rPr>
              <a:t>astype</a:t>
            </a:r>
            <a:r>
              <a:rPr lang="en-US" sz="1200" b="0" u="none" dirty="0">
                <a:solidFill>
                  <a:srgbClr val="000000"/>
                </a:solidFill>
                <a:latin typeface="Consolas" panose="020B0609020204030204" charset="0"/>
              </a:rPr>
              <a:t>(</a:t>
            </a:r>
            <a:r>
              <a:rPr lang="en-US" sz="1200" b="0" u="none" dirty="0">
                <a:solidFill>
                  <a:srgbClr val="A31515"/>
                </a:solidFill>
                <a:latin typeface="Consolas" panose="020B0609020204030204" charset="0"/>
              </a:rPr>
              <a:t>'category'</a:t>
            </a:r>
            <a:r>
              <a:rPr lang="en-US" sz="1200" b="0" u="none" dirty="0">
                <a:solidFill>
                  <a:srgbClr val="000000"/>
                </a:solidFill>
                <a:latin typeface="Consolas" panose="020B0609020204030204" charset="0"/>
              </a:rPr>
              <a:t>)</a:t>
            </a:r>
          </a:p>
          <a:p>
            <a:r>
              <a:rPr lang="en-US" sz="1200" b="0" u="none" dirty="0">
                <a:solidFill>
                  <a:srgbClr val="000000"/>
                </a:solidFill>
                <a:latin typeface="Consolas" panose="020B0609020204030204" charset="0"/>
              </a:rPr>
              <a:t>    </a:t>
            </a:r>
            <a:r>
              <a:rPr lang="en-US" sz="1200" b="0" u="none" dirty="0" err="1">
                <a:solidFill>
                  <a:srgbClr val="001080"/>
                </a:solidFill>
                <a:latin typeface="Consolas" panose="020B0609020204030204" charset="0"/>
              </a:rPr>
              <a:t>data_train</a:t>
            </a:r>
            <a:r>
              <a:rPr lang="en-US" sz="1200" b="0" u="none" dirty="0">
                <a:solidFill>
                  <a:srgbClr val="000000"/>
                </a:solidFill>
                <a:latin typeface="Consolas" panose="020B0609020204030204" charset="0"/>
              </a:rPr>
              <a:t>[</a:t>
            </a:r>
            <a:r>
              <a:rPr lang="zh-CN" sz="1200" b="0" u="none" dirty="0">
                <a:solidFill>
                  <a:srgbClr val="A31515"/>
                </a:solidFill>
                <a:ea typeface="Consolas" panose="020B0609020204030204" charset="0"/>
              </a:rPr>
              <a:t>'航班编号'</a:t>
            </a:r>
            <a:r>
              <a:rPr lang="en-US" sz="1200" b="0" u="none" dirty="0">
                <a:solidFill>
                  <a:srgbClr val="000000"/>
                </a:solidFill>
                <a:latin typeface="Consolas" panose="020B0609020204030204" charset="0"/>
              </a:rPr>
              <a:t>] = </a:t>
            </a:r>
            <a:r>
              <a:rPr lang="en-US" sz="1200" b="0" u="none" dirty="0" err="1">
                <a:solidFill>
                  <a:srgbClr val="001080"/>
                </a:solidFill>
                <a:latin typeface="Consolas" panose="020B0609020204030204" charset="0"/>
              </a:rPr>
              <a:t>data_train</a:t>
            </a:r>
            <a:r>
              <a:rPr lang="en-US" sz="1200" b="0" u="none" dirty="0">
                <a:solidFill>
                  <a:srgbClr val="000000"/>
                </a:solidFill>
                <a:latin typeface="Consolas" panose="020B0609020204030204" charset="0"/>
              </a:rPr>
              <a:t>[</a:t>
            </a:r>
            <a:r>
              <a:rPr lang="zh-CN" sz="1200" b="0" u="none" dirty="0">
                <a:solidFill>
                  <a:srgbClr val="A31515"/>
                </a:solidFill>
                <a:ea typeface="Consolas" panose="020B0609020204030204" charset="0"/>
              </a:rPr>
              <a:t>'航班编号'</a:t>
            </a:r>
            <a:r>
              <a:rPr lang="en-US" sz="1200" b="0" u="none" dirty="0">
                <a:solidFill>
                  <a:srgbClr val="000000"/>
                </a:solidFill>
                <a:latin typeface="Consolas" panose="020B0609020204030204" charset="0"/>
              </a:rPr>
              <a:t>].</a:t>
            </a:r>
            <a:r>
              <a:rPr lang="en-US" sz="1200" b="0" u="none" dirty="0" err="1">
                <a:solidFill>
                  <a:srgbClr val="795E26"/>
                </a:solidFill>
                <a:latin typeface="Consolas" panose="020B0609020204030204" charset="0"/>
              </a:rPr>
              <a:t>astype</a:t>
            </a:r>
            <a:r>
              <a:rPr lang="en-US" sz="1200" b="0" u="none" dirty="0">
                <a:solidFill>
                  <a:srgbClr val="000000"/>
                </a:solidFill>
                <a:latin typeface="Consolas" panose="020B0609020204030204" charset="0"/>
              </a:rPr>
              <a:t>(</a:t>
            </a:r>
            <a:r>
              <a:rPr lang="en-US" sz="1200" b="0" u="none" dirty="0">
                <a:solidFill>
                  <a:srgbClr val="A31515"/>
                </a:solidFill>
                <a:latin typeface="Consolas" panose="020B0609020204030204" charset="0"/>
              </a:rPr>
              <a:t>'category'</a:t>
            </a:r>
            <a:r>
              <a:rPr lang="en-US" sz="1200" b="0" u="none" dirty="0">
                <a:solidFill>
                  <a:srgbClr val="000000"/>
                </a:solidFill>
                <a:latin typeface="Consolas" panose="020B0609020204030204" charset="0"/>
              </a:rPr>
              <a:t>)</a:t>
            </a:r>
          </a:p>
          <a:p>
            <a:r>
              <a:rPr lang="en-US" sz="1200" b="0" u="none" dirty="0">
                <a:solidFill>
                  <a:srgbClr val="000000"/>
                </a:solidFill>
                <a:latin typeface="Consolas" panose="020B0609020204030204" charset="0"/>
              </a:rPr>
              <a:t>    </a:t>
            </a:r>
            <a:r>
              <a:rPr lang="zh-CN" sz="1200" b="0" u="none" dirty="0">
                <a:solidFill>
                  <a:srgbClr val="008000"/>
                </a:solidFill>
                <a:ea typeface="Consolas" panose="020B0609020204030204" charset="0"/>
              </a:rPr>
              <a:t># 字典映射编码</a:t>
            </a:r>
            <a:endParaRPr lang="en-US" sz="1200" b="0" u="none" dirty="0">
              <a:solidFill>
                <a:srgbClr val="000000"/>
              </a:solidFill>
              <a:latin typeface="Consolas" panose="020B0609020204030204" charset="0"/>
            </a:endParaRPr>
          </a:p>
          <a:p>
            <a:r>
              <a:rPr lang="en-US" sz="1200" b="0" u="none" dirty="0">
                <a:solidFill>
                  <a:srgbClr val="000000"/>
                </a:solidFill>
                <a:latin typeface="Consolas" panose="020B0609020204030204" charset="0"/>
              </a:rPr>
              <a:t>    </a:t>
            </a:r>
            <a:r>
              <a:rPr lang="en-US" sz="1200" b="0" u="none" dirty="0" err="1">
                <a:solidFill>
                  <a:srgbClr val="001080"/>
                </a:solidFill>
                <a:latin typeface="Consolas" panose="020B0609020204030204" charset="0"/>
              </a:rPr>
              <a:t>data_train</a:t>
            </a:r>
            <a:r>
              <a:rPr lang="en-US" sz="1200" b="0" u="none" dirty="0">
                <a:solidFill>
                  <a:srgbClr val="000000"/>
                </a:solidFill>
                <a:latin typeface="Consolas" panose="020B0609020204030204" charset="0"/>
              </a:rPr>
              <a:t>[</a:t>
            </a:r>
            <a:r>
              <a:rPr lang="zh-CN" sz="1200" b="0" u="none" dirty="0">
                <a:solidFill>
                  <a:srgbClr val="A31515"/>
                </a:solidFill>
                <a:ea typeface="Consolas" panose="020B0609020204030204" charset="0"/>
              </a:rPr>
              <a:t>'出发机场'</a:t>
            </a:r>
            <a:r>
              <a:rPr lang="en-US" sz="1200" b="0" u="none" dirty="0">
                <a:solidFill>
                  <a:srgbClr val="000000"/>
                </a:solidFill>
                <a:latin typeface="Consolas" panose="020B0609020204030204" charset="0"/>
              </a:rPr>
              <a:t>] = </a:t>
            </a:r>
            <a:r>
              <a:rPr lang="en-US" sz="1200" b="0" u="none" dirty="0" err="1">
                <a:solidFill>
                  <a:srgbClr val="001080"/>
                </a:solidFill>
                <a:latin typeface="Consolas" panose="020B0609020204030204" charset="0"/>
              </a:rPr>
              <a:t>data_train</a:t>
            </a:r>
            <a:r>
              <a:rPr lang="en-US" sz="1200" b="0" u="none" dirty="0">
                <a:solidFill>
                  <a:srgbClr val="000000"/>
                </a:solidFill>
                <a:latin typeface="Consolas" panose="020B0609020204030204" charset="0"/>
              </a:rPr>
              <a:t>[</a:t>
            </a:r>
            <a:r>
              <a:rPr lang="zh-CN" sz="1200" b="0" u="none" dirty="0">
                <a:solidFill>
                  <a:srgbClr val="A31515"/>
                </a:solidFill>
                <a:ea typeface="Consolas" panose="020B0609020204030204" charset="0"/>
              </a:rPr>
              <a:t>'出发机场'</a:t>
            </a:r>
            <a:r>
              <a:rPr lang="en-US" sz="1200" b="0" u="none" dirty="0">
                <a:solidFill>
                  <a:srgbClr val="000000"/>
                </a:solidFill>
                <a:latin typeface="Consolas" panose="020B0609020204030204" charset="0"/>
              </a:rPr>
              <a:t>].</a:t>
            </a:r>
            <a:r>
              <a:rPr lang="en-US" sz="1200" b="0" u="none" dirty="0" err="1">
                <a:solidFill>
                  <a:srgbClr val="001080"/>
                </a:solidFill>
                <a:latin typeface="Consolas" panose="020B0609020204030204" charset="0"/>
              </a:rPr>
              <a:t>cat</a:t>
            </a:r>
            <a:r>
              <a:rPr lang="en-US" sz="1200" b="0" u="none" dirty="0" err="1">
                <a:solidFill>
                  <a:srgbClr val="000000"/>
                </a:solidFill>
                <a:latin typeface="Consolas" panose="020B0609020204030204" charset="0"/>
              </a:rPr>
              <a:t>.codes</a:t>
            </a:r>
            <a:endParaRPr lang="en-US" sz="1200" b="0" u="none" dirty="0">
              <a:solidFill>
                <a:srgbClr val="000000"/>
              </a:solidFill>
              <a:latin typeface="Consolas" panose="020B0609020204030204" charset="0"/>
            </a:endParaRPr>
          </a:p>
          <a:p>
            <a:r>
              <a:rPr lang="en-US" sz="1200" b="0" u="none" dirty="0">
                <a:solidFill>
                  <a:srgbClr val="000000"/>
                </a:solidFill>
                <a:latin typeface="Consolas" panose="020B0609020204030204" charset="0"/>
              </a:rPr>
              <a:t>    </a:t>
            </a:r>
            <a:r>
              <a:rPr lang="en-US" sz="1200" b="0" u="none" dirty="0" err="1">
                <a:solidFill>
                  <a:srgbClr val="001080"/>
                </a:solidFill>
                <a:latin typeface="Consolas" panose="020B0609020204030204" charset="0"/>
              </a:rPr>
              <a:t>data_train</a:t>
            </a:r>
            <a:r>
              <a:rPr lang="en-US" sz="1200" b="0" u="none" dirty="0">
                <a:solidFill>
                  <a:srgbClr val="000000"/>
                </a:solidFill>
                <a:latin typeface="Consolas" panose="020B0609020204030204" charset="0"/>
              </a:rPr>
              <a:t>[</a:t>
            </a:r>
            <a:r>
              <a:rPr lang="zh-CN" sz="1200" b="0" u="none" dirty="0">
                <a:solidFill>
                  <a:srgbClr val="A31515"/>
                </a:solidFill>
                <a:ea typeface="Consolas" panose="020B0609020204030204" charset="0"/>
              </a:rPr>
              <a:t>'到达机场'</a:t>
            </a:r>
            <a:r>
              <a:rPr lang="en-US" sz="1200" b="0" u="none" dirty="0">
                <a:solidFill>
                  <a:srgbClr val="000000"/>
                </a:solidFill>
                <a:latin typeface="Consolas" panose="020B0609020204030204" charset="0"/>
              </a:rPr>
              <a:t>] = </a:t>
            </a:r>
            <a:r>
              <a:rPr lang="en-US" sz="1200" b="0" u="none" dirty="0" err="1">
                <a:solidFill>
                  <a:srgbClr val="001080"/>
                </a:solidFill>
                <a:latin typeface="Consolas" panose="020B0609020204030204" charset="0"/>
              </a:rPr>
              <a:t>data_train</a:t>
            </a:r>
            <a:r>
              <a:rPr lang="en-US" sz="1200" b="0" u="none" dirty="0">
                <a:solidFill>
                  <a:srgbClr val="000000"/>
                </a:solidFill>
                <a:latin typeface="Consolas" panose="020B0609020204030204" charset="0"/>
              </a:rPr>
              <a:t>[</a:t>
            </a:r>
            <a:r>
              <a:rPr lang="zh-CN" sz="1200" b="0" u="none" dirty="0">
                <a:solidFill>
                  <a:srgbClr val="A31515"/>
                </a:solidFill>
                <a:ea typeface="Consolas" panose="020B0609020204030204" charset="0"/>
              </a:rPr>
              <a:t>'到达机场'</a:t>
            </a:r>
            <a:r>
              <a:rPr lang="en-US" sz="1200" b="0" u="none" dirty="0">
                <a:solidFill>
                  <a:srgbClr val="000000"/>
                </a:solidFill>
                <a:latin typeface="Consolas" panose="020B0609020204030204" charset="0"/>
              </a:rPr>
              <a:t>].</a:t>
            </a:r>
            <a:r>
              <a:rPr lang="en-US" sz="1200" b="0" u="none" dirty="0" err="1">
                <a:solidFill>
                  <a:srgbClr val="001080"/>
                </a:solidFill>
                <a:latin typeface="Consolas" panose="020B0609020204030204" charset="0"/>
              </a:rPr>
              <a:t>cat</a:t>
            </a:r>
            <a:r>
              <a:rPr lang="en-US" sz="1200" b="0" u="none" dirty="0" err="1">
                <a:solidFill>
                  <a:srgbClr val="000000"/>
                </a:solidFill>
                <a:latin typeface="Consolas" panose="020B0609020204030204" charset="0"/>
              </a:rPr>
              <a:t>.codes</a:t>
            </a:r>
            <a:endParaRPr lang="en-US" sz="1200" b="0" u="none" dirty="0">
              <a:solidFill>
                <a:srgbClr val="000000"/>
              </a:solidFill>
              <a:latin typeface="Consolas" panose="020B0609020204030204" charset="0"/>
            </a:endParaRPr>
          </a:p>
          <a:p>
            <a:r>
              <a:rPr lang="en-US" sz="1200" b="0" u="none" dirty="0">
                <a:solidFill>
                  <a:srgbClr val="000000"/>
                </a:solidFill>
                <a:latin typeface="Consolas" panose="020B0609020204030204" charset="0"/>
              </a:rPr>
              <a:t>    </a:t>
            </a:r>
            <a:r>
              <a:rPr lang="en-US" sz="1200" b="0" u="none" dirty="0" err="1">
                <a:solidFill>
                  <a:srgbClr val="001080"/>
                </a:solidFill>
                <a:latin typeface="Consolas" panose="020B0609020204030204" charset="0"/>
              </a:rPr>
              <a:t>data_train</a:t>
            </a:r>
            <a:r>
              <a:rPr lang="en-US" sz="1200" b="0" u="none" dirty="0">
                <a:solidFill>
                  <a:srgbClr val="000000"/>
                </a:solidFill>
                <a:latin typeface="Consolas" panose="020B0609020204030204" charset="0"/>
              </a:rPr>
              <a:t>[</a:t>
            </a:r>
            <a:r>
              <a:rPr lang="zh-CN" sz="1200" b="0" u="none" dirty="0">
                <a:solidFill>
                  <a:srgbClr val="A31515"/>
                </a:solidFill>
                <a:ea typeface="Consolas" panose="020B0609020204030204" charset="0"/>
              </a:rPr>
              <a:t>'航班编号'</a:t>
            </a:r>
            <a:r>
              <a:rPr lang="en-US" sz="1200" b="0" u="none" dirty="0">
                <a:solidFill>
                  <a:srgbClr val="000000"/>
                </a:solidFill>
                <a:latin typeface="Consolas" panose="020B0609020204030204" charset="0"/>
              </a:rPr>
              <a:t>] = </a:t>
            </a:r>
            <a:r>
              <a:rPr lang="en-US" sz="1200" b="0" u="none" dirty="0" err="1">
                <a:solidFill>
                  <a:srgbClr val="001080"/>
                </a:solidFill>
                <a:latin typeface="Consolas" panose="020B0609020204030204" charset="0"/>
              </a:rPr>
              <a:t>data_train</a:t>
            </a:r>
            <a:r>
              <a:rPr lang="en-US" sz="1200" b="0" u="none" dirty="0">
                <a:solidFill>
                  <a:srgbClr val="000000"/>
                </a:solidFill>
                <a:latin typeface="Consolas" panose="020B0609020204030204" charset="0"/>
              </a:rPr>
              <a:t>[</a:t>
            </a:r>
            <a:r>
              <a:rPr lang="zh-CN" sz="1200" b="0" u="none" dirty="0">
                <a:solidFill>
                  <a:srgbClr val="A31515"/>
                </a:solidFill>
                <a:ea typeface="Consolas" panose="020B0609020204030204" charset="0"/>
              </a:rPr>
              <a:t>'航班编号'</a:t>
            </a:r>
            <a:r>
              <a:rPr lang="en-US" sz="1200" b="0" u="none" dirty="0">
                <a:solidFill>
                  <a:srgbClr val="000000"/>
                </a:solidFill>
                <a:latin typeface="Consolas" panose="020B0609020204030204" charset="0"/>
              </a:rPr>
              <a:t>].</a:t>
            </a:r>
            <a:r>
              <a:rPr lang="en-US" sz="1200" b="0" u="none" dirty="0" err="1">
                <a:solidFill>
                  <a:srgbClr val="001080"/>
                </a:solidFill>
                <a:latin typeface="Consolas" panose="020B0609020204030204" charset="0"/>
              </a:rPr>
              <a:t>cat</a:t>
            </a:r>
            <a:r>
              <a:rPr lang="en-US" sz="1200" b="0" u="none" dirty="0" err="1">
                <a:solidFill>
                  <a:srgbClr val="000000"/>
                </a:solidFill>
                <a:latin typeface="Consolas" panose="020B0609020204030204" charset="0"/>
              </a:rPr>
              <a:t>.codes</a:t>
            </a:r>
            <a:endParaRPr lang="zh-CN" altLang="en-US" dirty="0"/>
          </a:p>
        </p:txBody>
      </p:sp>
      <p:pic>
        <p:nvPicPr>
          <p:cNvPr id="4" name="图片 3" descr="upload_post_object_v2_732398538"/>
          <p:cNvPicPr>
            <a:picLocks noChangeAspect="1"/>
          </p:cNvPicPr>
          <p:nvPr/>
        </p:nvPicPr>
        <p:blipFill>
          <a:blip r:embed="rId4"/>
          <a:srcRect b="39338"/>
          <a:stretch>
            <a:fillRect/>
          </a:stretch>
        </p:blipFill>
        <p:spPr>
          <a:xfrm>
            <a:off x="7060908" y="3084072"/>
            <a:ext cx="3492892" cy="2246833"/>
          </a:xfrm>
          <a:prstGeom prst="rect">
            <a:avLst/>
          </a:prstGeom>
        </p:spPr>
      </p:pic>
    </p:spTree>
    <p:extLst>
      <p:ext uri="{BB962C8B-B14F-4D97-AF65-F5344CB8AC3E}">
        <p14:creationId xmlns:p14="http://schemas.microsoft.com/office/powerpoint/2010/main" val="26944520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arn(inVertical)">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组合 30"/>
          <p:cNvGrpSpPr/>
          <p:nvPr/>
        </p:nvGrpSpPr>
        <p:grpSpPr>
          <a:xfrm>
            <a:off x="74343" y="-18337"/>
            <a:ext cx="6333709" cy="861175"/>
            <a:chOff x="74343" y="-18337"/>
            <a:chExt cx="6333709" cy="861175"/>
          </a:xfrm>
        </p:grpSpPr>
        <p:grpSp>
          <p:nvGrpSpPr>
            <p:cNvPr id="32" name="组合 31"/>
            <p:cNvGrpSpPr/>
            <p:nvPr/>
          </p:nvGrpSpPr>
          <p:grpSpPr>
            <a:xfrm>
              <a:off x="74343" y="-18337"/>
              <a:ext cx="2005677" cy="861175"/>
              <a:chOff x="8521700" y="-18337"/>
              <a:chExt cx="3314701" cy="1564706"/>
            </a:xfrm>
            <a:effectLst/>
          </p:grpSpPr>
          <p:sp>
            <p:nvSpPr>
              <p:cNvPr id="34" name="任意多边形: 形状 33"/>
              <p:cNvSpPr/>
              <p:nvPr/>
            </p:nvSpPr>
            <p:spPr>
              <a:xfrm rot="10800000">
                <a:off x="10024397" y="-18337"/>
                <a:ext cx="1812004" cy="1138147"/>
              </a:xfrm>
              <a:custGeom>
                <a:avLst/>
                <a:gdLst>
                  <a:gd name="connsiteX0" fmla="*/ 1812004 w 1812004"/>
                  <a:gd name="connsiteY0" fmla="*/ 1138147 h 1138147"/>
                  <a:gd name="connsiteX1" fmla="*/ 1484679 w 1812004"/>
                  <a:gd name="connsiteY1" fmla="*/ 1138147 h 1138147"/>
                  <a:gd name="connsiteX2" fmla="*/ 906002 w 1812004"/>
                  <a:gd name="connsiteY2" fmla="*/ 411195 h 1138147"/>
                  <a:gd name="connsiteX3" fmla="*/ 327325 w 1812004"/>
                  <a:gd name="connsiteY3" fmla="*/ 1138147 h 1138147"/>
                  <a:gd name="connsiteX4" fmla="*/ 0 w 1812004"/>
                  <a:gd name="connsiteY4" fmla="*/ 1138147 h 1138147"/>
                  <a:gd name="connsiteX5" fmla="*/ 906002 w 1812004"/>
                  <a:gd name="connsiteY5" fmla="*/ 0 h 1138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12004" h="1138147">
                    <a:moveTo>
                      <a:pt x="1812004" y="1138147"/>
                    </a:moveTo>
                    <a:lnTo>
                      <a:pt x="1484679" y="1138147"/>
                    </a:lnTo>
                    <a:lnTo>
                      <a:pt x="906002" y="411195"/>
                    </a:lnTo>
                    <a:lnTo>
                      <a:pt x="327325" y="1138147"/>
                    </a:lnTo>
                    <a:lnTo>
                      <a:pt x="0" y="1138147"/>
                    </a:lnTo>
                    <a:lnTo>
                      <a:pt x="906002" y="0"/>
                    </a:lnTo>
                    <a:close/>
                  </a:path>
                </a:pathLst>
              </a:custGeom>
              <a:solidFill>
                <a:srgbClr val="2A3F7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5" name="任意多边形: 形状 34"/>
              <p:cNvSpPr/>
              <p:nvPr/>
            </p:nvSpPr>
            <p:spPr>
              <a:xfrm rot="10800000">
                <a:off x="8521700" y="-1181"/>
                <a:ext cx="2463801" cy="1547550"/>
              </a:xfrm>
              <a:custGeom>
                <a:avLst/>
                <a:gdLst>
                  <a:gd name="connsiteX0" fmla="*/ 2463801 w 2463801"/>
                  <a:gd name="connsiteY0" fmla="*/ 1547550 h 1547550"/>
                  <a:gd name="connsiteX1" fmla="*/ 2061437 w 2463801"/>
                  <a:gd name="connsiteY1" fmla="*/ 1547550 h 1547550"/>
                  <a:gd name="connsiteX2" fmla="*/ 1231901 w 2463801"/>
                  <a:gd name="connsiteY2" fmla="*/ 505463 h 1547550"/>
                  <a:gd name="connsiteX3" fmla="*/ 402365 w 2463801"/>
                  <a:gd name="connsiteY3" fmla="*/ 1547550 h 1547550"/>
                  <a:gd name="connsiteX4" fmla="*/ 0 w 2463801"/>
                  <a:gd name="connsiteY4" fmla="*/ 1547550 h 1547550"/>
                  <a:gd name="connsiteX5" fmla="*/ 1231901 w 2463801"/>
                  <a:gd name="connsiteY5" fmla="*/ 0 h 1547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63801" h="1547550">
                    <a:moveTo>
                      <a:pt x="2463801" y="1547550"/>
                    </a:moveTo>
                    <a:lnTo>
                      <a:pt x="2061437" y="1547550"/>
                    </a:lnTo>
                    <a:lnTo>
                      <a:pt x="1231901" y="505463"/>
                    </a:lnTo>
                    <a:lnTo>
                      <a:pt x="402365" y="1547550"/>
                    </a:lnTo>
                    <a:lnTo>
                      <a:pt x="0" y="1547550"/>
                    </a:lnTo>
                    <a:lnTo>
                      <a:pt x="1231901" y="0"/>
                    </a:lnTo>
                    <a:close/>
                  </a:path>
                </a:pathLst>
              </a:custGeom>
              <a:solidFill>
                <a:srgbClr val="5577D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
          <p:nvSpPr>
            <p:cNvPr id="33" name="文本框 4"/>
            <p:cNvSpPr txBox="1"/>
            <p:nvPr/>
          </p:nvSpPr>
          <p:spPr>
            <a:xfrm>
              <a:off x="2218656" y="165867"/>
              <a:ext cx="4189396" cy="52322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800" dirty="0">
                <a:solidFill>
                  <a:schemeClr val="tx1">
                    <a:lumMod val="65000"/>
                    <a:lumOff val="35000"/>
                  </a:schemeClr>
                </a:solidFill>
                <a:latin typeface="阿里巴巴普惠体 2.0 95 ExtraBold" panose="00020600040101010101" pitchFamily="18" charset="-122"/>
                <a:ea typeface="阿里巴巴普惠体 2.0 95 ExtraBold" panose="00020600040101010101" pitchFamily="18" charset="-122"/>
                <a:cs typeface="阿里巴巴普惠体 2.0 95 ExtraBold" panose="00020600040101010101" pitchFamily="18" charset="-122"/>
                <a:sym typeface="+mn-lt"/>
              </a:endParaRPr>
            </a:p>
          </p:txBody>
        </p:sp>
      </p:grpSp>
      <p:sp>
        <p:nvSpPr>
          <p:cNvPr id="17" name="文本框 16"/>
          <p:cNvSpPr txBox="1"/>
          <p:nvPr/>
        </p:nvSpPr>
        <p:spPr>
          <a:xfrm>
            <a:off x="8963299" y="2608944"/>
            <a:ext cx="3088946" cy="1631216"/>
          </a:xfrm>
          <a:prstGeom prst="rect">
            <a:avLst/>
          </a:prstGeom>
          <a:noFill/>
        </p:spPr>
        <p:txBody>
          <a:bodyPr wrap="square" rtlCol="0">
            <a:spAutoFit/>
          </a:bodyPr>
          <a:lstStyle/>
          <a:p>
            <a:r>
              <a:rPr lang="zh-CN" altLang="en-US" sz="2000" b="1" dirty="0">
                <a:cs typeface="+mn-ea"/>
                <a:sym typeface="+mn-lt"/>
              </a:rPr>
              <a:t>这里我们可以看到，回归模型不管如何调参优化，其预测效果尤其是</a:t>
            </a:r>
            <a:r>
              <a:rPr lang="en-US" altLang="zh-CN" sz="2000" b="1" dirty="0">
                <a:cs typeface="+mn-ea"/>
                <a:sym typeface="+mn-lt"/>
              </a:rPr>
              <a:t>R</a:t>
            </a:r>
            <a:r>
              <a:rPr lang="zh-CN" altLang="en-US" sz="2000" b="1" dirty="0">
                <a:cs typeface="+mn-ea"/>
                <a:sym typeface="+mn-lt"/>
              </a:rPr>
              <a:t>方差都是很低的，代表着这样预测参考价值很低</a:t>
            </a:r>
            <a:endParaRPr lang="en-US" altLang="zh-CN" sz="2000" b="1" dirty="0">
              <a:cs typeface="+mn-ea"/>
              <a:sym typeface="+mn-lt"/>
            </a:endParaRPr>
          </a:p>
        </p:txBody>
      </p:sp>
      <p:sp>
        <p:nvSpPr>
          <p:cNvPr id="12" name="Rounded Rectangle 35"/>
          <p:cNvSpPr/>
          <p:nvPr/>
        </p:nvSpPr>
        <p:spPr>
          <a:xfrm>
            <a:off x="9010406" y="81986"/>
            <a:ext cx="2994733" cy="669970"/>
          </a:xfrm>
          <a:prstGeom prst="roundRect">
            <a:avLst>
              <a:gd name="adj" fmla="val 7712"/>
            </a:avLst>
          </a:prstGeom>
          <a:solidFill>
            <a:srgbClr val="2A3F7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13" name="文本框 12"/>
          <p:cNvSpPr txBox="1"/>
          <p:nvPr/>
        </p:nvSpPr>
        <p:spPr>
          <a:xfrm>
            <a:off x="9781030" y="155361"/>
            <a:ext cx="1881584" cy="523220"/>
          </a:xfrm>
          <a:prstGeom prst="rect">
            <a:avLst/>
          </a:prstGeom>
          <a:noFill/>
        </p:spPr>
        <p:txBody>
          <a:bodyPr wrap="square" rtlCol="0">
            <a:spAutoFit/>
          </a:bodyPr>
          <a:lstStyle/>
          <a:p>
            <a:r>
              <a:rPr lang="zh-CN" altLang="en-US" sz="2800" b="1" dirty="0">
                <a:solidFill>
                  <a:schemeClr val="bg1"/>
                </a:solidFill>
                <a:cs typeface="+mn-ea"/>
                <a:sym typeface="+mn-lt"/>
              </a:rPr>
              <a:t>回归预测</a:t>
            </a:r>
          </a:p>
        </p:txBody>
      </p:sp>
      <p:pic>
        <p:nvPicPr>
          <p:cNvPr id="3" name="图片 2">
            <a:extLst>
              <a:ext uri="{FF2B5EF4-FFF2-40B4-BE49-F238E27FC236}">
                <a16:creationId xmlns:a16="http://schemas.microsoft.com/office/drawing/2014/main" id="{B3767ACD-772A-C303-16FE-0C0F0FEDEC1D}"/>
              </a:ext>
            </a:extLst>
          </p:cNvPr>
          <p:cNvPicPr>
            <a:picLocks noChangeAspect="1"/>
          </p:cNvPicPr>
          <p:nvPr/>
        </p:nvPicPr>
        <p:blipFill>
          <a:blip r:embed="rId4"/>
          <a:stretch>
            <a:fillRect/>
          </a:stretch>
        </p:blipFill>
        <p:spPr>
          <a:xfrm>
            <a:off x="0" y="-8896"/>
            <a:ext cx="8871770" cy="6866896"/>
          </a:xfrm>
          <a:prstGeom prst="rect">
            <a:avLst/>
          </a:prstGeom>
        </p:spPr>
      </p:pic>
    </p:spTree>
    <p:custDataLst>
      <p:tags r:id="rId1"/>
    </p:custDataLst>
    <p:extLst>
      <p:ext uri="{BB962C8B-B14F-4D97-AF65-F5344CB8AC3E}">
        <p14:creationId xmlns:p14="http://schemas.microsoft.com/office/powerpoint/2010/main" val="8711557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randombar(horizontal)">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barn(inVertical)">
                                      <p:cBhvr>
                                        <p:cTn id="1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ounded Rectangle 35"/>
          <p:cNvSpPr/>
          <p:nvPr/>
        </p:nvSpPr>
        <p:spPr>
          <a:xfrm>
            <a:off x="9093435" y="294866"/>
            <a:ext cx="2720614" cy="806278"/>
          </a:xfrm>
          <a:prstGeom prst="roundRect">
            <a:avLst>
              <a:gd name="adj" fmla="val 7712"/>
            </a:avLst>
          </a:prstGeom>
          <a:solidFill>
            <a:srgbClr val="2A3F7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cs typeface="+mn-ea"/>
              <a:sym typeface="+mn-lt"/>
            </a:endParaRPr>
          </a:p>
        </p:txBody>
      </p:sp>
      <p:grpSp>
        <p:nvGrpSpPr>
          <p:cNvPr id="32" name="组合 31"/>
          <p:cNvGrpSpPr/>
          <p:nvPr/>
        </p:nvGrpSpPr>
        <p:grpSpPr>
          <a:xfrm>
            <a:off x="74343" y="-18337"/>
            <a:ext cx="2005677" cy="861175"/>
            <a:chOff x="8521700" y="-18337"/>
            <a:chExt cx="3314701" cy="1564706"/>
          </a:xfrm>
          <a:effectLst/>
        </p:grpSpPr>
        <p:sp>
          <p:nvSpPr>
            <p:cNvPr id="34" name="任意多边形: 形状 33"/>
            <p:cNvSpPr/>
            <p:nvPr/>
          </p:nvSpPr>
          <p:spPr>
            <a:xfrm rot="10800000">
              <a:off x="10024397" y="-18337"/>
              <a:ext cx="1812004" cy="1138147"/>
            </a:xfrm>
            <a:custGeom>
              <a:avLst/>
              <a:gdLst>
                <a:gd name="connsiteX0" fmla="*/ 1812004 w 1812004"/>
                <a:gd name="connsiteY0" fmla="*/ 1138147 h 1138147"/>
                <a:gd name="connsiteX1" fmla="*/ 1484679 w 1812004"/>
                <a:gd name="connsiteY1" fmla="*/ 1138147 h 1138147"/>
                <a:gd name="connsiteX2" fmla="*/ 906002 w 1812004"/>
                <a:gd name="connsiteY2" fmla="*/ 411195 h 1138147"/>
                <a:gd name="connsiteX3" fmla="*/ 327325 w 1812004"/>
                <a:gd name="connsiteY3" fmla="*/ 1138147 h 1138147"/>
                <a:gd name="connsiteX4" fmla="*/ 0 w 1812004"/>
                <a:gd name="connsiteY4" fmla="*/ 1138147 h 1138147"/>
                <a:gd name="connsiteX5" fmla="*/ 906002 w 1812004"/>
                <a:gd name="connsiteY5" fmla="*/ 0 h 1138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12004" h="1138147">
                  <a:moveTo>
                    <a:pt x="1812004" y="1138147"/>
                  </a:moveTo>
                  <a:lnTo>
                    <a:pt x="1484679" y="1138147"/>
                  </a:lnTo>
                  <a:lnTo>
                    <a:pt x="906002" y="411195"/>
                  </a:lnTo>
                  <a:lnTo>
                    <a:pt x="327325" y="1138147"/>
                  </a:lnTo>
                  <a:lnTo>
                    <a:pt x="0" y="1138147"/>
                  </a:lnTo>
                  <a:lnTo>
                    <a:pt x="906002" y="0"/>
                  </a:lnTo>
                  <a:close/>
                </a:path>
              </a:pathLst>
            </a:custGeom>
            <a:solidFill>
              <a:srgbClr val="2A3F7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5" name="任意多边形: 形状 34"/>
            <p:cNvSpPr/>
            <p:nvPr/>
          </p:nvSpPr>
          <p:spPr>
            <a:xfrm rot="10800000">
              <a:off x="8521700" y="-1181"/>
              <a:ext cx="2463801" cy="1547550"/>
            </a:xfrm>
            <a:custGeom>
              <a:avLst/>
              <a:gdLst>
                <a:gd name="connsiteX0" fmla="*/ 2463801 w 2463801"/>
                <a:gd name="connsiteY0" fmla="*/ 1547550 h 1547550"/>
                <a:gd name="connsiteX1" fmla="*/ 2061437 w 2463801"/>
                <a:gd name="connsiteY1" fmla="*/ 1547550 h 1547550"/>
                <a:gd name="connsiteX2" fmla="*/ 1231901 w 2463801"/>
                <a:gd name="connsiteY2" fmla="*/ 505463 h 1547550"/>
                <a:gd name="connsiteX3" fmla="*/ 402365 w 2463801"/>
                <a:gd name="connsiteY3" fmla="*/ 1547550 h 1547550"/>
                <a:gd name="connsiteX4" fmla="*/ 0 w 2463801"/>
                <a:gd name="connsiteY4" fmla="*/ 1547550 h 1547550"/>
                <a:gd name="connsiteX5" fmla="*/ 1231901 w 2463801"/>
                <a:gd name="connsiteY5" fmla="*/ 0 h 1547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63801" h="1547550">
                  <a:moveTo>
                    <a:pt x="2463801" y="1547550"/>
                  </a:moveTo>
                  <a:lnTo>
                    <a:pt x="2061437" y="1547550"/>
                  </a:lnTo>
                  <a:lnTo>
                    <a:pt x="1231901" y="505463"/>
                  </a:lnTo>
                  <a:lnTo>
                    <a:pt x="402365" y="1547550"/>
                  </a:lnTo>
                  <a:lnTo>
                    <a:pt x="0" y="1547550"/>
                  </a:lnTo>
                  <a:lnTo>
                    <a:pt x="1231901" y="0"/>
                  </a:lnTo>
                  <a:close/>
                </a:path>
              </a:pathLst>
            </a:custGeom>
            <a:solidFill>
              <a:srgbClr val="5577D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
        <p:nvSpPr>
          <p:cNvPr id="40" name="文本框 39"/>
          <p:cNvSpPr txBox="1"/>
          <p:nvPr/>
        </p:nvSpPr>
        <p:spPr>
          <a:xfrm>
            <a:off x="9594793" y="416971"/>
            <a:ext cx="2597207" cy="523220"/>
          </a:xfrm>
          <a:prstGeom prst="rect">
            <a:avLst/>
          </a:prstGeom>
          <a:noFill/>
        </p:spPr>
        <p:txBody>
          <a:bodyPr wrap="square" rtlCol="0">
            <a:spAutoFit/>
          </a:bodyPr>
          <a:lstStyle/>
          <a:p>
            <a:r>
              <a:rPr lang="zh-CN" altLang="en-US" sz="2800" b="1" dirty="0">
                <a:solidFill>
                  <a:schemeClr val="bg1"/>
                </a:solidFill>
                <a:cs typeface="+mn-ea"/>
                <a:sym typeface="+mn-lt"/>
              </a:rPr>
              <a:t>分类预测</a:t>
            </a:r>
          </a:p>
        </p:txBody>
      </p:sp>
      <p:sp>
        <p:nvSpPr>
          <p:cNvPr id="11" name="文本框 10">
            <a:extLst>
              <a:ext uri="{FF2B5EF4-FFF2-40B4-BE49-F238E27FC236}">
                <a16:creationId xmlns:a16="http://schemas.microsoft.com/office/drawing/2014/main" id="{75CA873C-8C2B-55FF-5AAE-C0B3AC26370E}"/>
              </a:ext>
            </a:extLst>
          </p:cNvPr>
          <p:cNvSpPr txBox="1"/>
          <p:nvPr/>
        </p:nvSpPr>
        <p:spPr>
          <a:xfrm>
            <a:off x="9009615" y="2580028"/>
            <a:ext cx="3088946" cy="2554545"/>
          </a:xfrm>
          <a:prstGeom prst="rect">
            <a:avLst/>
          </a:prstGeom>
          <a:noFill/>
        </p:spPr>
        <p:txBody>
          <a:bodyPr wrap="square" rtlCol="0">
            <a:spAutoFit/>
          </a:bodyPr>
          <a:lstStyle/>
          <a:p>
            <a:r>
              <a:rPr lang="zh-CN" altLang="en-US" sz="2000" b="1" dirty="0">
                <a:cs typeface="+mn-ea"/>
                <a:sym typeface="+mn-lt"/>
              </a:rPr>
              <a:t>我们可以看到的是，分类模型的各项评判指标相比于之前的回归预测大幅度上升</a:t>
            </a:r>
            <a:endParaRPr lang="en-US" altLang="zh-CN" sz="2000" b="1" dirty="0">
              <a:cs typeface="+mn-ea"/>
              <a:sym typeface="+mn-lt"/>
            </a:endParaRPr>
          </a:p>
          <a:p>
            <a:r>
              <a:rPr lang="zh-CN" altLang="en-US" sz="2000" b="1" dirty="0">
                <a:cs typeface="+mn-ea"/>
                <a:sym typeface="+mn-lt"/>
              </a:rPr>
              <a:t>虽然相关值维持在</a:t>
            </a:r>
            <a:r>
              <a:rPr lang="en-US" altLang="zh-CN" sz="2000" b="1" dirty="0">
                <a:cs typeface="+mn-ea"/>
                <a:sym typeface="+mn-lt"/>
              </a:rPr>
              <a:t>0.5</a:t>
            </a:r>
            <a:r>
              <a:rPr lang="zh-CN" altLang="en-US" sz="2000" b="1" dirty="0">
                <a:cs typeface="+mn-ea"/>
                <a:sym typeface="+mn-lt"/>
              </a:rPr>
              <a:t>左右，</a:t>
            </a:r>
            <a:endParaRPr lang="en-US" altLang="zh-CN" sz="2000" b="1" dirty="0">
              <a:cs typeface="+mn-ea"/>
              <a:sym typeface="+mn-lt"/>
            </a:endParaRPr>
          </a:p>
          <a:p>
            <a:r>
              <a:rPr lang="zh-CN" altLang="en-US" sz="2000" b="1" dirty="0">
                <a:cs typeface="+mn-ea"/>
                <a:sym typeface="+mn-lt"/>
              </a:rPr>
              <a:t>但是已经可以算是可用了</a:t>
            </a:r>
            <a:endParaRPr lang="en-US" altLang="zh-CN" sz="2000" b="1" dirty="0">
              <a:cs typeface="+mn-ea"/>
              <a:sym typeface="+mn-lt"/>
            </a:endParaRPr>
          </a:p>
          <a:p>
            <a:r>
              <a:rPr lang="zh-CN" altLang="en-US" sz="2000" b="1" dirty="0">
                <a:cs typeface="+mn-ea"/>
                <a:sym typeface="+mn-lt"/>
              </a:rPr>
              <a:t>另外我们可以对比我们找到的论文最后的结论</a:t>
            </a:r>
            <a:endParaRPr lang="en-US" altLang="zh-CN" sz="2000" b="1" dirty="0">
              <a:cs typeface="+mn-ea"/>
              <a:sym typeface="+mn-lt"/>
            </a:endParaRPr>
          </a:p>
        </p:txBody>
      </p:sp>
      <p:pic>
        <p:nvPicPr>
          <p:cNvPr id="4" name="图片 3">
            <a:extLst>
              <a:ext uri="{FF2B5EF4-FFF2-40B4-BE49-F238E27FC236}">
                <a16:creationId xmlns:a16="http://schemas.microsoft.com/office/drawing/2014/main" id="{1D96B99F-C425-845A-F472-1D000FC62E98}"/>
              </a:ext>
            </a:extLst>
          </p:cNvPr>
          <p:cNvPicPr>
            <a:picLocks noChangeAspect="1"/>
          </p:cNvPicPr>
          <p:nvPr/>
        </p:nvPicPr>
        <p:blipFill>
          <a:blip r:embed="rId4"/>
          <a:stretch>
            <a:fillRect/>
          </a:stretch>
        </p:blipFill>
        <p:spPr>
          <a:xfrm>
            <a:off x="-12982" y="-18338"/>
            <a:ext cx="8839380" cy="6858000"/>
          </a:xfrm>
          <a:prstGeom prst="rect">
            <a:avLst/>
          </a:prstGeom>
        </p:spPr>
      </p:pic>
    </p:spTree>
    <p:custDataLst>
      <p:tags r:id="rId1"/>
    </p:custDataLst>
    <p:extLst>
      <p:ext uri="{BB962C8B-B14F-4D97-AF65-F5344CB8AC3E}">
        <p14:creationId xmlns:p14="http://schemas.microsoft.com/office/powerpoint/2010/main" val="17302760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randombar(horizontal)">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6" name="组合 15"/>
          <p:cNvGrpSpPr/>
          <p:nvPr/>
        </p:nvGrpSpPr>
        <p:grpSpPr>
          <a:xfrm>
            <a:off x="74343" y="-18337"/>
            <a:ext cx="7802490" cy="861175"/>
            <a:chOff x="74343" y="-18337"/>
            <a:chExt cx="7802490" cy="861175"/>
          </a:xfrm>
        </p:grpSpPr>
        <p:grpSp>
          <p:nvGrpSpPr>
            <p:cNvPr id="18" name="组合 17"/>
            <p:cNvGrpSpPr/>
            <p:nvPr/>
          </p:nvGrpSpPr>
          <p:grpSpPr>
            <a:xfrm>
              <a:off x="74343" y="-18337"/>
              <a:ext cx="2005677" cy="861175"/>
              <a:chOff x="8521700" y="-18337"/>
              <a:chExt cx="3314701" cy="1564706"/>
            </a:xfrm>
            <a:effectLst/>
          </p:grpSpPr>
          <p:sp>
            <p:nvSpPr>
              <p:cNvPr id="23" name="任意多边形: 形状 22"/>
              <p:cNvSpPr/>
              <p:nvPr/>
            </p:nvSpPr>
            <p:spPr>
              <a:xfrm rot="10800000">
                <a:off x="10024397" y="-18337"/>
                <a:ext cx="1812004" cy="1138147"/>
              </a:xfrm>
              <a:custGeom>
                <a:avLst/>
                <a:gdLst>
                  <a:gd name="connsiteX0" fmla="*/ 1812004 w 1812004"/>
                  <a:gd name="connsiteY0" fmla="*/ 1138147 h 1138147"/>
                  <a:gd name="connsiteX1" fmla="*/ 1484679 w 1812004"/>
                  <a:gd name="connsiteY1" fmla="*/ 1138147 h 1138147"/>
                  <a:gd name="connsiteX2" fmla="*/ 906002 w 1812004"/>
                  <a:gd name="connsiteY2" fmla="*/ 411195 h 1138147"/>
                  <a:gd name="connsiteX3" fmla="*/ 327325 w 1812004"/>
                  <a:gd name="connsiteY3" fmla="*/ 1138147 h 1138147"/>
                  <a:gd name="connsiteX4" fmla="*/ 0 w 1812004"/>
                  <a:gd name="connsiteY4" fmla="*/ 1138147 h 1138147"/>
                  <a:gd name="connsiteX5" fmla="*/ 906002 w 1812004"/>
                  <a:gd name="connsiteY5" fmla="*/ 0 h 1138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12004" h="1138147">
                    <a:moveTo>
                      <a:pt x="1812004" y="1138147"/>
                    </a:moveTo>
                    <a:lnTo>
                      <a:pt x="1484679" y="1138147"/>
                    </a:lnTo>
                    <a:lnTo>
                      <a:pt x="906002" y="411195"/>
                    </a:lnTo>
                    <a:lnTo>
                      <a:pt x="327325" y="1138147"/>
                    </a:lnTo>
                    <a:lnTo>
                      <a:pt x="0" y="1138147"/>
                    </a:lnTo>
                    <a:lnTo>
                      <a:pt x="906002" y="0"/>
                    </a:lnTo>
                    <a:close/>
                  </a:path>
                </a:pathLst>
              </a:custGeom>
              <a:solidFill>
                <a:srgbClr val="2A3F7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4" name="任意多边形: 形状 23"/>
              <p:cNvSpPr/>
              <p:nvPr/>
            </p:nvSpPr>
            <p:spPr>
              <a:xfrm rot="10800000">
                <a:off x="8521700" y="-1181"/>
                <a:ext cx="2463801" cy="1547550"/>
              </a:xfrm>
              <a:custGeom>
                <a:avLst/>
                <a:gdLst>
                  <a:gd name="connsiteX0" fmla="*/ 2463801 w 2463801"/>
                  <a:gd name="connsiteY0" fmla="*/ 1547550 h 1547550"/>
                  <a:gd name="connsiteX1" fmla="*/ 2061437 w 2463801"/>
                  <a:gd name="connsiteY1" fmla="*/ 1547550 h 1547550"/>
                  <a:gd name="connsiteX2" fmla="*/ 1231901 w 2463801"/>
                  <a:gd name="connsiteY2" fmla="*/ 505463 h 1547550"/>
                  <a:gd name="connsiteX3" fmla="*/ 402365 w 2463801"/>
                  <a:gd name="connsiteY3" fmla="*/ 1547550 h 1547550"/>
                  <a:gd name="connsiteX4" fmla="*/ 0 w 2463801"/>
                  <a:gd name="connsiteY4" fmla="*/ 1547550 h 1547550"/>
                  <a:gd name="connsiteX5" fmla="*/ 1231901 w 2463801"/>
                  <a:gd name="connsiteY5" fmla="*/ 0 h 1547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63801" h="1547550">
                    <a:moveTo>
                      <a:pt x="2463801" y="1547550"/>
                    </a:moveTo>
                    <a:lnTo>
                      <a:pt x="2061437" y="1547550"/>
                    </a:lnTo>
                    <a:lnTo>
                      <a:pt x="1231901" y="505463"/>
                    </a:lnTo>
                    <a:lnTo>
                      <a:pt x="402365" y="1547550"/>
                    </a:lnTo>
                    <a:lnTo>
                      <a:pt x="0" y="1547550"/>
                    </a:lnTo>
                    <a:lnTo>
                      <a:pt x="1231901" y="0"/>
                    </a:lnTo>
                    <a:close/>
                  </a:path>
                </a:pathLst>
              </a:custGeom>
              <a:solidFill>
                <a:srgbClr val="5577D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
          <p:nvSpPr>
            <p:cNvPr id="22" name="文本框 4"/>
            <p:cNvSpPr txBox="1"/>
            <p:nvPr/>
          </p:nvSpPr>
          <p:spPr>
            <a:xfrm>
              <a:off x="2385999" y="155361"/>
              <a:ext cx="5490834" cy="52322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800" dirty="0">
                  <a:solidFill>
                    <a:schemeClr val="tx1">
                      <a:lumMod val="65000"/>
                      <a:lumOff val="35000"/>
                    </a:schemeClr>
                  </a:solidFill>
                  <a:latin typeface="阿里巴巴普惠体 2.0 95 ExtraBold" panose="00020600040101010101" pitchFamily="18" charset="-122"/>
                  <a:ea typeface="阿里巴巴普惠体 2.0 95 ExtraBold" panose="00020600040101010101" pitchFamily="18" charset="-122"/>
                  <a:cs typeface="阿里巴巴普惠体 2.0 95 ExtraBold" panose="00020600040101010101" pitchFamily="18" charset="-122"/>
                  <a:sym typeface="+mn-lt"/>
                </a:rPr>
                <a:t>预测结果与理论依据对比与分析</a:t>
              </a:r>
            </a:p>
          </p:txBody>
        </p:sp>
      </p:grpSp>
      <p:sp>
        <p:nvSpPr>
          <p:cNvPr id="2" name="文本框 1"/>
          <p:cNvSpPr txBox="1"/>
          <p:nvPr/>
        </p:nvSpPr>
        <p:spPr>
          <a:xfrm>
            <a:off x="159337" y="1669501"/>
            <a:ext cx="7580910" cy="2554545"/>
          </a:xfrm>
          <a:prstGeom prst="rect">
            <a:avLst/>
          </a:prstGeom>
          <a:noFill/>
        </p:spPr>
        <p:txBody>
          <a:bodyPr wrap="square" rtlCol="0">
            <a:spAutoFit/>
          </a:bodyPr>
          <a:lstStyle/>
          <a:p>
            <a:r>
              <a:rPr lang="zh-CN" altLang="en-US" sz="2000" dirty="0">
                <a:cs typeface="+mn-ea"/>
                <a:sym typeface="+mn-lt"/>
              </a:rPr>
              <a:t>通过比对我们实际上的数据与参考论文的数据我们可以得出</a:t>
            </a:r>
            <a:endParaRPr lang="en-US" altLang="zh-CN" sz="2000" dirty="0">
              <a:cs typeface="+mn-ea"/>
              <a:sym typeface="+mn-lt"/>
            </a:endParaRPr>
          </a:p>
          <a:p>
            <a:r>
              <a:rPr lang="en-US" altLang="zh-CN" sz="2000" dirty="0">
                <a:cs typeface="+mn-ea"/>
                <a:sym typeface="+mn-lt"/>
              </a:rPr>
              <a:t>1.</a:t>
            </a:r>
            <a:r>
              <a:rPr lang="zh-CN" altLang="en-US" sz="2000" dirty="0">
                <a:cs typeface="+mn-ea"/>
                <a:sym typeface="+mn-lt"/>
              </a:rPr>
              <a:t>论文的结果</a:t>
            </a:r>
            <a:r>
              <a:rPr lang="en-US" altLang="zh-CN" sz="2000" dirty="0">
                <a:cs typeface="+mn-ea"/>
                <a:sym typeface="+mn-lt"/>
              </a:rPr>
              <a:t>ACC</a:t>
            </a:r>
            <a:r>
              <a:rPr lang="zh-CN" altLang="en-US" sz="2000" dirty="0">
                <a:cs typeface="+mn-ea"/>
                <a:sym typeface="+mn-lt"/>
              </a:rPr>
              <a:t>很高但是</a:t>
            </a:r>
            <a:r>
              <a:rPr lang="en-US" altLang="zh-CN" sz="2000" dirty="0">
                <a:cs typeface="+mn-ea"/>
                <a:sym typeface="+mn-lt"/>
              </a:rPr>
              <a:t>F1</a:t>
            </a:r>
            <a:r>
              <a:rPr lang="zh-CN" altLang="en-US" sz="2000" dirty="0">
                <a:cs typeface="+mn-ea"/>
                <a:sym typeface="+mn-lt"/>
              </a:rPr>
              <a:t>与</a:t>
            </a:r>
            <a:r>
              <a:rPr lang="en-US" altLang="zh-CN" sz="2000" dirty="0">
                <a:cs typeface="+mn-ea"/>
                <a:sym typeface="+mn-lt"/>
              </a:rPr>
              <a:t>Kappa</a:t>
            </a:r>
            <a:r>
              <a:rPr lang="zh-CN" altLang="en-US" sz="2000" dirty="0">
                <a:cs typeface="+mn-ea"/>
                <a:sym typeface="+mn-lt"/>
              </a:rPr>
              <a:t>值很低</a:t>
            </a:r>
            <a:endParaRPr lang="en-US" altLang="zh-CN" sz="2000" dirty="0">
              <a:cs typeface="+mn-ea"/>
              <a:sym typeface="+mn-lt"/>
            </a:endParaRPr>
          </a:p>
          <a:p>
            <a:r>
              <a:rPr lang="en-US" altLang="zh-CN" sz="2000" dirty="0">
                <a:cs typeface="+mn-ea"/>
                <a:sym typeface="+mn-lt"/>
              </a:rPr>
              <a:t>2.</a:t>
            </a:r>
            <a:r>
              <a:rPr lang="zh-CN" altLang="en-US" sz="2000" dirty="0">
                <a:cs typeface="+mn-ea"/>
                <a:sym typeface="+mn-lt"/>
              </a:rPr>
              <a:t>我们的结果是</a:t>
            </a:r>
            <a:r>
              <a:rPr lang="en-US" altLang="zh-CN" sz="2000" dirty="0">
                <a:cs typeface="+mn-ea"/>
                <a:sym typeface="+mn-lt"/>
              </a:rPr>
              <a:t>ACC</a:t>
            </a:r>
            <a:r>
              <a:rPr lang="zh-CN" altLang="en-US" sz="2000" dirty="0">
                <a:cs typeface="+mn-ea"/>
                <a:sym typeface="+mn-lt"/>
              </a:rPr>
              <a:t>为</a:t>
            </a:r>
            <a:r>
              <a:rPr lang="en-US" altLang="zh-CN" sz="2000" dirty="0">
                <a:cs typeface="+mn-ea"/>
                <a:sym typeface="+mn-lt"/>
              </a:rPr>
              <a:t>50%</a:t>
            </a:r>
            <a:r>
              <a:rPr lang="zh-CN" altLang="en-US" sz="2000" dirty="0">
                <a:cs typeface="+mn-ea"/>
                <a:sym typeface="+mn-lt"/>
              </a:rPr>
              <a:t>左右但是其他值较高，特别是</a:t>
            </a:r>
            <a:r>
              <a:rPr lang="en-US" altLang="zh-CN" sz="2000" dirty="0">
                <a:cs typeface="+mn-ea"/>
                <a:sym typeface="+mn-lt"/>
              </a:rPr>
              <a:t>F1</a:t>
            </a:r>
            <a:r>
              <a:rPr lang="zh-CN" altLang="en-US" sz="2000" dirty="0">
                <a:cs typeface="+mn-ea"/>
                <a:sym typeface="+mn-lt"/>
              </a:rPr>
              <a:t>值较高</a:t>
            </a:r>
            <a:endParaRPr lang="en-US" altLang="zh-CN" sz="2000" dirty="0">
              <a:cs typeface="+mn-ea"/>
              <a:sym typeface="+mn-lt"/>
            </a:endParaRPr>
          </a:p>
          <a:p>
            <a:r>
              <a:rPr lang="zh-CN" altLang="en-US" sz="2000" dirty="0"/>
              <a:t>我们分析造成这种结果是因为数据集的选取不同，论文中选取的数据集大部分为正常航班；</a:t>
            </a:r>
            <a:endParaRPr lang="en-US" altLang="zh-CN" sz="2000" dirty="0"/>
          </a:p>
          <a:p>
            <a:r>
              <a:rPr lang="zh-CN" altLang="en-US" sz="2000" dirty="0"/>
              <a:t>然后由于我们的召回率、</a:t>
            </a:r>
            <a:r>
              <a:rPr lang="en-US" altLang="zh-CN" sz="2000" dirty="0"/>
              <a:t>F1</a:t>
            </a:r>
            <a:r>
              <a:rPr lang="zh-CN" altLang="en-US" sz="2000" dirty="0"/>
              <a:t>值比较高；准确率与精确率都是不低的，所以这种方式构建的模型是可用的</a:t>
            </a:r>
            <a:endParaRPr lang="en-US" altLang="zh-CN" sz="2000" dirty="0"/>
          </a:p>
          <a:p>
            <a:endParaRPr lang="zh-CN" altLang="en-US" sz="2000" dirty="0"/>
          </a:p>
        </p:txBody>
      </p:sp>
      <p:sp>
        <p:nvSpPr>
          <p:cNvPr id="15" name="文本框 14">
            <a:extLst>
              <a:ext uri="{FF2B5EF4-FFF2-40B4-BE49-F238E27FC236}">
                <a16:creationId xmlns:a16="http://schemas.microsoft.com/office/drawing/2014/main" id="{A0E97A64-D88D-DF98-5D48-B367F37CF692}"/>
              </a:ext>
            </a:extLst>
          </p:cNvPr>
          <p:cNvSpPr txBox="1"/>
          <p:nvPr/>
        </p:nvSpPr>
        <p:spPr>
          <a:xfrm>
            <a:off x="233853" y="4261194"/>
            <a:ext cx="6042659" cy="1477328"/>
          </a:xfrm>
          <a:prstGeom prst="rect">
            <a:avLst/>
          </a:prstGeom>
          <a:noFill/>
        </p:spPr>
        <p:txBody>
          <a:bodyPr wrap="square" rtlCol="0">
            <a:spAutoFit/>
          </a:bodyPr>
          <a:lstStyle/>
          <a:p>
            <a:pPr algn="just"/>
            <a:endParaRPr lang="en-US" altLang="zh-CN" sz="1800" kern="100" dirty="0">
              <a:solidFill>
                <a:srgbClr val="00B0F0"/>
              </a:solidFill>
              <a:effectLst/>
              <a:latin typeface="等线" panose="02010600030101010101" pitchFamily="2" charset="-122"/>
              <a:ea typeface="黑体" panose="02010609060101010101" pitchFamily="49" charset="-122"/>
              <a:cs typeface="Times New Roman" panose="02020603050405020304" pitchFamily="18" charset="0"/>
            </a:endParaRPr>
          </a:p>
          <a:p>
            <a:pPr algn="just"/>
            <a:r>
              <a:rPr lang="zh-CN" altLang="zh-CN" sz="1800" kern="100" dirty="0">
                <a:solidFill>
                  <a:srgbClr val="00B0F0"/>
                </a:solidFill>
                <a:effectLst/>
                <a:latin typeface="等线" panose="02010600030101010101" pitchFamily="2" charset="-122"/>
                <a:ea typeface="等线" panose="02010600030101010101" pitchFamily="2" charset="-122"/>
                <a:cs typeface="Times New Roman" panose="02020603050405020304" pitchFamily="18" charset="0"/>
              </a:rPr>
              <a:t>[1]</a:t>
            </a:r>
            <a:r>
              <a:rPr lang="zh-CN" altLang="zh-CN" sz="1800" kern="100" dirty="0">
                <a:solidFill>
                  <a:srgbClr val="00B0F0"/>
                </a:solidFill>
                <a:effectLst/>
                <a:latin typeface="等线" panose="02010600030101010101" pitchFamily="2" charset="-122"/>
                <a:ea typeface="黑体" panose="02010609060101010101" pitchFamily="49" charset="-122"/>
                <a:cs typeface="Times New Roman" panose="02020603050405020304" pitchFamily="18" charset="0"/>
              </a:rPr>
              <a:t>唐红</a:t>
            </a:r>
            <a:r>
              <a:rPr lang="zh-CN" altLang="zh-CN" sz="1800" kern="100" dirty="0">
                <a:solidFill>
                  <a:srgbClr val="00B0F0"/>
                </a:solidFill>
                <a:effectLst/>
                <a:latin typeface="等线" panose="02010600030101010101" pitchFamily="2" charset="-122"/>
                <a:ea typeface="等线" panose="02010600030101010101" pitchFamily="2" charset="-122"/>
                <a:cs typeface="Times New Roman" panose="02020603050405020304" pitchFamily="18" charset="0"/>
              </a:rPr>
              <a:t>, </a:t>
            </a:r>
            <a:r>
              <a:rPr lang="zh-CN" altLang="zh-CN" sz="1800" kern="100" dirty="0">
                <a:solidFill>
                  <a:srgbClr val="00B0F0"/>
                </a:solidFill>
                <a:effectLst/>
                <a:latin typeface="等线" panose="02010600030101010101" pitchFamily="2" charset="-122"/>
                <a:ea typeface="黑体" panose="02010609060101010101" pitchFamily="49" charset="-122"/>
                <a:cs typeface="Times New Roman" panose="02020603050405020304" pitchFamily="18" charset="0"/>
              </a:rPr>
              <a:t>王栋</a:t>
            </a:r>
            <a:r>
              <a:rPr lang="zh-CN" altLang="zh-CN" sz="1800" kern="100" dirty="0">
                <a:solidFill>
                  <a:srgbClr val="00B0F0"/>
                </a:solidFill>
                <a:effectLst/>
                <a:latin typeface="等线" panose="02010600030101010101" pitchFamily="2" charset="-122"/>
                <a:ea typeface="等线" panose="02010600030101010101" pitchFamily="2" charset="-122"/>
                <a:cs typeface="Times New Roman" panose="02020603050405020304" pitchFamily="18" charset="0"/>
              </a:rPr>
              <a:t>, </a:t>
            </a:r>
            <a:r>
              <a:rPr lang="zh-CN" altLang="zh-CN" sz="1800" kern="100" dirty="0">
                <a:solidFill>
                  <a:srgbClr val="00B0F0"/>
                </a:solidFill>
                <a:effectLst/>
                <a:latin typeface="等线" panose="02010600030101010101" pitchFamily="2" charset="-122"/>
                <a:ea typeface="黑体" panose="02010609060101010101" pitchFamily="49" charset="-122"/>
                <a:cs typeface="Times New Roman" panose="02020603050405020304" pitchFamily="18" charset="0"/>
              </a:rPr>
              <a:t>宋博</a:t>
            </a:r>
            <a:r>
              <a:rPr lang="zh-CN" altLang="zh-CN" sz="1800" kern="100" dirty="0">
                <a:solidFill>
                  <a:srgbClr val="00B0F0"/>
                </a:solidFill>
                <a:effectLst/>
                <a:latin typeface="等线" panose="02010600030101010101" pitchFamily="2" charset="-122"/>
                <a:ea typeface="等线" panose="02010600030101010101" pitchFamily="2" charset="-122"/>
                <a:cs typeface="Times New Roman" panose="02020603050405020304" pitchFamily="18" charset="0"/>
              </a:rPr>
              <a:t>,</a:t>
            </a:r>
            <a:r>
              <a:rPr lang="zh-CN" altLang="zh-CN" sz="1800" kern="100" dirty="0">
                <a:solidFill>
                  <a:srgbClr val="00B0F0"/>
                </a:solidFill>
                <a:effectLst/>
                <a:latin typeface="等线" panose="02010600030101010101" pitchFamily="2" charset="-122"/>
                <a:ea typeface="黑体" panose="02010609060101010101" pitchFamily="49" charset="-122"/>
                <a:cs typeface="Times New Roman" panose="02020603050405020304" pitchFamily="18" charset="0"/>
              </a:rPr>
              <a:t>等</a:t>
            </a:r>
            <a:r>
              <a:rPr lang="zh-CN" altLang="zh-CN" sz="1800" kern="100" dirty="0">
                <a:solidFill>
                  <a:srgbClr val="00B0F0"/>
                </a:solidFill>
                <a:effectLst/>
                <a:latin typeface="等线" panose="02010600030101010101" pitchFamily="2" charset="-122"/>
                <a:ea typeface="等线" panose="02010600030101010101" pitchFamily="2" charset="-122"/>
                <a:cs typeface="Times New Roman" panose="02020603050405020304" pitchFamily="18" charset="0"/>
              </a:rPr>
              <a:t>. </a:t>
            </a:r>
            <a:r>
              <a:rPr lang="zh-CN" altLang="zh-CN" sz="1800" kern="100" dirty="0">
                <a:solidFill>
                  <a:srgbClr val="00B0F0"/>
                </a:solidFill>
                <a:effectLst/>
                <a:latin typeface="等线" panose="02010600030101010101" pitchFamily="2" charset="-122"/>
                <a:ea typeface="黑体" panose="02010609060101010101" pitchFamily="49" charset="-122"/>
                <a:cs typeface="Times New Roman" panose="02020603050405020304" pitchFamily="18" charset="0"/>
              </a:rPr>
              <a:t>基于非线性赋权</a:t>
            </a:r>
            <a:r>
              <a:rPr lang="zh-CN" altLang="zh-CN" sz="1800" kern="100" dirty="0">
                <a:solidFill>
                  <a:srgbClr val="00B0F0"/>
                </a:solidFill>
                <a:effectLst/>
                <a:latin typeface="等线" panose="02010600030101010101" pitchFamily="2" charset="-122"/>
                <a:ea typeface="等线" panose="02010600030101010101" pitchFamily="2" charset="-122"/>
                <a:cs typeface="Times New Roman" panose="02020603050405020304" pitchFamily="18" charset="0"/>
              </a:rPr>
              <a:t>XGBoost</a:t>
            </a:r>
            <a:r>
              <a:rPr lang="zh-CN" altLang="zh-CN" sz="1800" kern="100" dirty="0">
                <a:solidFill>
                  <a:srgbClr val="00B0F0"/>
                </a:solidFill>
                <a:effectLst/>
                <a:latin typeface="等线" panose="02010600030101010101" pitchFamily="2" charset="-122"/>
                <a:ea typeface="黑体" panose="02010609060101010101" pitchFamily="49" charset="-122"/>
                <a:cs typeface="Times New Roman" panose="02020603050405020304" pitchFamily="18" charset="0"/>
              </a:rPr>
              <a:t>算法的航班延误分类预测</a:t>
            </a:r>
            <a:r>
              <a:rPr lang="zh-CN" altLang="zh-CN" sz="1800" kern="100" dirty="0">
                <a:solidFill>
                  <a:srgbClr val="00B0F0"/>
                </a:solidFill>
                <a:effectLst/>
                <a:latin typeface="等线" panose="02010600030101010101" pitchFamily="2" charset="-122"/>
                <a:ea typeface="等线" panose="02010600030101010101" pitchFamily="2" charset="-122"/>
                <a:cs typeface="Times New Roman" panose="02020603050405020304" pitchFamily="18" charset="0"/>
              </a:rPr>
              <a:t>[J]. </a:t>
            </a:r>
            <a:r>
              <a:rPr lang="zh-CN" altLang="zh-CN" sz="1800" kern="100" dirty="0">
                <a:solidFill>
                  <a:srgbClr val="00B0F0"/>
                </a:solidFill>
                <a:effectLst/>
                <a:latin typeface="等线" panose="02010600030101010101" pitchFamily="2" charset="-122"/>
                <a:ea typeface="黑体" panose="02010609060101010101" pitchFamily="49" charset="-122"/>
                <a:cs typeface="Times New Roman" panose="02020603050405020304" pitchFamily="18" charset="0"/>
              </a:rPr>
              <a:t>系统仿真学报</a:t>
            </a:r>
            <a:r>
              <a:rPr lang="zh-CN" altLang="zh-CN" sz="1800" kern="100" dirty="0">
                <a:solidFill>
                  <a:srgbClr val="00B0F0"/>
                </a:solidFill>
                <a:effectLst/>
                <a:latin typeface="等线" panose="02010600030101010101" pitchFamily="2" charset="-122"/>
                <a:ea typeface="等线" panose="02010600030101010101" pitchFamily="2" charset="-122"/>
                <a:cs typeface="Times New Roman" panose="02020603050405020304" pitchFamily="18" charset="0"/>
              </a:rPr>
              <a:t>, 2021.</a:t>
            </a:r>
            <a:endParaRPr lang="en-US" altLang="zh-CN" sz="1800" kern="100" dirty="0">
              <a:solidFill>
                <a:srgbClr val="00B0F0"/>
              </a:solidFill>
              <a:effectLst/>
              <a:latin typeface="等线" panose="02010600030101010101" pitchFamily="2" charset="-122"/>
              <a:ea typeface="等线" panose="02010600030101010101" pitchFamily="2" charset="-122"/>
              <a:cs typeface="Times New Roman" panose="02020603050405020304" pitchFamily="18" charset="0"/>
            </a:endParaRPr>
          </a:p>
          <a:p>
            <a:pPr algn="just"/>
            <a:r>
              <a:rPr lang="zh-CN" altLang="en-US" kern="100" dirty="0">
                <a:solidFill>
                  <a:srgbClr val="00B0F0"/>
                </a:solidFill>
                <a:latin typeface="等线" panose="02010600030101010101" pitchFamily="2" charset="-122"/>
                <a:ea typeface="等线" panose="02010600030101010101" pitchFamily="2" charset="-122"/>
                <a:cs typeface="Times New Roman" panose="02020603050405020304" pitchFamily="18" charset="0"/>
              </a:rPr>
              <a:t>中的分类器准确率结果对比</a:t>
            </a:r>
            <a:endParaRPr lang="en-US" altLang="zh-CN" sz="1800" kern="100" dirty="0">
              <a:solidFill>
                <a:srgbClr val="00B0F0"/>
              </a:solidFill>
              <a:effectLst/>
              <a:latin typeface="等线" panose="02010600030101010101" pitchFamily="2" charset="-122"/>
              <a:ea typeface="等线" panose="02010600030101010101" pitchFamily="2" charset="-122"/>
              <a:cs typeface="Times New Roman" panose="02020603050405020304" pitchFamily="18" charset="0"/>
            </a:endParaRPr>
          </a:p>
          <a:p>
            <a:pPr algn="just"/>
            <a:endParaRPr lang="zh-CN" altLang="zh-CN" sz="1800" kern="100" dirty="0">
              <a:solidFill>
                <a:srgbClr val="00B0F0"/>
              </a:solidFill>
              <a:effectLst/>
              <a:latin typeface="等线" panose="02010600030101010101" pitchFamily="2" charset="-122"/>
              <a:ea typeface="等线" panose="02010600030101010101" pitchFamily="2" charset="-122"/>
              <a:cs typeface="Times New Roman" panose="02020603050405020304" pitchFamily="18" charset="0"/>
            </a:endParaRPr>
          </a:p>
        </p:txBody>
      </p:sp>
      <p:pic>
        <p:nvPicPr>
          <p:cNvPr id="4" name="图片 3">
            <a:extLst>
              <a:ext uri="{FF2B5EF4-FFF2-40B4-BE49-F238E27FC236}">
                <a16:creationId xmlns:a16="http://schemas.microsoft.com/office/drawing/2014/main" id="{DC11D817-F6B8-20C5-FE80-F7F7F0FC7120}"/>
              </a:ext>
            </a:extLst>
          </p:cNvPr>
          <p:cNvPicPr>
            <a:picLocks noChangeAspect="1"/>
          </p:cNvPicPr>
          <p:nvPr/>
        </p:nvPicPr>
        <p:blipFill>
          <a:blip r:embed="rId4"/>
          <a:stretch>
            <a:fillRect/>
          </a:stretch>
        </p:blipFill>
        <p:spPr>
          <a:xfrm>
            <a:off x="7856913" y="404817"/>
            <a:ext cx="4039164" cy="3172268"/>
          </a:xfrm>
          <a:prstGeom prst="rect">
            <a:avLst/>
          </a:prstGeom>
        </p:spPr>
      </p:pic>
      <p:pic>
        <p:nvPicPr>
          <p:cNvPr id="6" name="图片 5">
            <a:extLst>
              <a:ext uri="{FF2B5EF4-FFF2-40B4-BE49-F238E27FC236}">
                <a16:creationId xmlns:a16="http://schemas.microsoft.com/office/drawing/2014/main" id="{263F9F3D-7E79-D535-37B6-B0ED1595F5A3}"/>
              </a:ext>
            </a:extLst>
          </p:cNvPr>
          <p:cNvPicPr>
            <a:picLocks noChangeAspect="1"/>
          </p:cNvPicPr>
          <p:nvPr/>
        </p:nvPicPr>
        <p:blipFill>
          <a:blip r:embed="rId5"/>
          <a:stretch>
            <a:fillRect/>
          </a:stretch>
        </p:blipFill>
        <p:spPr>
          <a:xfrm>
            <a:off x="9576613" y="3759502"/>
            <a:ext cx="2456050" cy="2333684"/>
          </a:xfrm>
          <a:prstGeom prst="rect">
            <a:avLst/>
          </a:prstGeom>
        </p:spPr>
      </p:pic>
      <p:pic>
        <p:nvPicPr>
          <p:cNvPr id="9" name="图片 8">
            <a:extLst>
              <a:ext uri="{FF2B5EF4-FFF2-40B4-BE49-F238E27FC236}">
                <a16:creationId xmlns:a16="http://schemas.microsoft.com/office/drawing/2014/main" id="{AC884534-5F4D-0670-FBDF-DE5104EF402D}"/>
              </a:ext>
            </a:extLst>
          </p:cNvPr>
          <p:cNvPicPr>
            <a:picLocks noChangeAspect="1"/>
          </p:cNvPicPr>
          <p:nvPr/>
        </p:nvPicPr>
        <p:blipFill>
          <a:blip r:embed="rId6"/>
          <a:stretch>
            <a:fillRect/>
          </a:stretch>
        </p:blipFill>
        <p:spPr>
          <a:xfrm>
            <a:off x="-151094" y="6027695"/>
            <a:ext cx="12047171" cy="334644"/>
          </a:xfrm>
          <a:prstGeom prst="rect">
            <a:avLst/>
          </a:prstGeom>
        </p:spPr>
      </p:pic>
    </p:spTree>
    <p:extLst>
      <p:ext uri="{BB962C8B-B14F-4D97-AF65-F5344CB8AC3E}">
        <p14:creationId xmlns:p14="http://schemas.microsoft.com/office/powerpoint/2010/main" val="14865369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randombar(horizontal)">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heel(1)">
                                      <p:cBhvr>
                                        <p:cTn id="17"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ISLIDE.ICON" val="#107308;#114320;#24139;"/>
</p:tagLst>
</file>

<file path=ppt/tags/tag10.xml><?xml version="1.0" encoding="utf-8"?>
<p:tagLst xmlns:a="http://schemas.openxmlformats.org/drawingml/2006/main" xmlns:r="http://schemas.openxmlformats.org/officeDocument/2006/relationships" xmlns:p="http://schemas.openxmlformats.org/presentationml/2006/main">
  <p:tag name="ISLIDE.ICON" val="#107308;#114320;#24139;"/>
</p:tagLst>
</file>

<file path=ppt/tags/tag11.xml><?xml version="1.0" encoding="utf-8"?>
<p:tagLst xmlns:a="http://schemas.openxmlformats.org/drawingml/2006/main" xmlns:r="http://schemas.openxmlformats.org/officeDocument/2006/relationships" xmlns:p="http://schemas.openxmlformats.org/presentationml/2006/main">
  <p:tag name="ISLIDE.ICON" val="#108473;"/>
</p:tagLst>
</file>

<file path=ppt/tags/tag12.xml><?xml version="1.0" encoding="utf-8"?>
<p:tagLst xmlns:a="http://schemas.openxmlformats.org/drawingml/2006/main" xmlns:r="http://schemas.openxmlformats.org/officeDocument/2006/relationships" xmlns:p="http://schemas.openxmlformats.org/presentationml/2006/main">
  <p:tag name="ISLIDE.ICON" val="#108473;"/>
</p:tagLst>
</file>

<file path=ppt/tags/tag13.xml><?xml version="1.0" encoding="utf-8"?>
<p:tagLst xmlns:a="http://schemas.openxmlformats.org/drawingml/2006/main" xmlns:r="http://schemas.openxmlformats.org/officeDocument/2006/relationships" xmlns:p="http://schemas.openxmlformats.org/presentationml/2006/main">
  <p:tag name="ISLIDE.ICON" val="#108473;"/>
</p:tagLst>
</file>

<file path=ppt/tags/tag14.xml><?xml version="1.0" encoding="utf-8"?>
<p:tagLst xmlns:a="http://schemas.openxmlformats.org/drawingml/2006/main" xmlns:r="http://schemas.openxmlformats.org/officeDocument/2006/relationships" xmlns:p="http://schemas.openxmlformats.org/presentationml/2006/main">
  <p:tag name="ISLIDE.ICON" val="#108473;"/>
</p:tagLst>
</file>

<file path=ppt/tags/tag15.xml><?xml version="1.0" encoding="utf-8"?>
<p:tagLst xmlns:a="http://schemas.openxmlformats.org/drawingml/2006/main" xmlns:r="http://schemas.openxmlformats.org/officeDocument/2006/relationships" xmlns:p="http://schemas.openxmlformats.org/presentationml/2006/main">
  <p:tag name="ISLIDE.ICON" val="#108473;"/>
</p:tagLst>
</file>

<file path=ppt/tags/tag16.xml><?xml version="1.0" encoding="utf-8"?>
<p:tagLst xmlns:a="http://schemas.openxmlformats.org/drawingml/2006/main" xmlns:r="http://schemas.openxmlformats.org/officeDocument/2006/relationships" xmlns:p="http://schemas.openxmlformats.org/presentationml/2006/main">
  <p:tag name="ISLIDE.ICON" val="#107308;#114320;#24139;"/>
</p:tagLst>
</file>

<file path=ppt/tags/tag17.xml><?xml version="1.0" encoding="utf-8"?>
<p:tagLst xmlns:a="http://schemas.openxmlformats.org/drawingml/2006/main" xmlns:r="http://schemas.openxmlformats.org/officeDocument/2006/relationships" xmlns:p="http://schemas.openxmlformats.org/presentationml/2006/main">
  <p:tag name="ISLIDE.ICON" val="#108473;"/>
</p:tagLst>
</file>

<file path=ppt/tags/tag18.xml><?xml version="1.0" encoding="utf-8"?>
<p:tagLst xmlns:a="http://schemas.openxmlformats.org/drawingml/2006/main" xmlns:r="http://schemas.openxmlformats.org/officeDocument/2006/relationships" xmlns:p="http://schemas.openxmlformats.org/presentationml/2006/main">
  <p:tag name="ISLIDE.ICON" val="#108473;"/>
</p:tagLst>
</file>

<file path=ppt/tags/tag19.xml><?xml version="1.0" encoding="utf-8"?>
<p:tagLst xmlns:a="http://schemas.openxmlformats.org/drawingml/2006/main" xmlns:r="http://schemas.openxmlformats.org/officeDocument/2006/relationships" xmlns:p="http://schemas.openxmlformats.org/presentationml/2006/main">
  <p:tag name="ISLIDE.ICON" val="#108473;"/>
</p:tagLst>
</file>

<file path=ppt/tags/tag2.xml><?xml version="1.0" encoding="utf-8"?>
<p:tagLst xmlns:a="http://schemas.openxmlformats.org/drawingml/2006/main" xmlns:r="http://schemas.openxmlformats.org/officeDocument/2006/relationships" xmlns:p="http://schemas.openxmlformats.org/presentationml/2006/main">
  <p:tag name="ISLIDE.ICON" val="#107308;#114320;#24139;"/>
</p:tagLst>
</file>

<file path=ppt/tags/tag20.xml><?xml version="1.0" encoding="utf-8"?>
<p:tagLst xmlns:a="http://schemas.openxmlformats.org/drawingml/2006/main" xmlns:r="http://schemas.openxmlformats.org/officeDocument/2006/relationships" xmlns:p="http://schemas.openxmlformats.org/presentationml/2006/main">
  <p:tag name="ISLIDE.ICON" val="#108473;"/>
</p:tagLst>
</file>

<file path=ppt/tags/tag21.xml><?xml version="1.0" encoding="utf-8"?>
<p:tagLst xmlns:a="http://schemas.openxmlformats.org/drawingml/2006/main" xmlns:r="http://schemas.openxmlformats.org/officeDocument/2006/relationships" xmlns:p="http://schemas.openxmlformats.org/presentationml/2006/main">
  <p:tag name="ISLIDE.ICON" val="#107308;#114320;#24139;"/>
</p:tagLst>
</file>

<file path=ppt/tags/tag22.xml><?xml version="1.0" encoding="utf-8"?>
<p:tagLst xmlns:a="http://schemas.openxmlformats.org/drawingml/2006/main" xmlns:r="http://schemas.openxmlformats.org/officeDocument/2006/relationships" xmlns:p="http://schemas.openxmlformats.org/presentationml/2006/main">
  <p:tag name="ISLIDE.ICON" val="#108473;"/>
</p:tagLst>
</file>

<file path=ppt/tags/tag23.xml><?xml version="1.0" encoding="utf-8"?>
<p:tagLst xmlns:a="http://schemas.openxmlformats.org/drawingml/2006/main" xmlns:r="http://schemas.openxmlformats.org/officeDocument/2006/relationships" xmlns:p="http://schemas.openxmlformats.org/presentationml/2006/main">
  <p:tag name="ISLIDE.ICON" val="#108473;"/>
</p:tagLst>
</file>

<file path=ppt/tags/tag24.xml><?xml version="1.0" encoding="utf-8"?>
<p:tagLst xmlns:a="http://schemas.openxmlformats.org/drawingml/2006/main" xmlns:r="http://schemas.openxmlformats.org/officeDocument/2006/relationships" xmlns:p="http://schemas.openxmlformats.org/presentationml/2006/main">
  <p:tag name="ISLIDE.ICON" val="#108473;"/>
</p:tagLst>
</file>

<file path=ppt/tags/tag25.xml><?xml version="1.0" encoding="utf-8"?>
<p:tagLst xmlns:a="http://schemas.openxmlformats.org/drawingml/2006/main" xmlns:r="http://schemas.openxmlformats.org/officeDocument/2006/relationships" xmlns:p="http://schemas.openxmlformats.org/presentationml/2006/main">
  <p:tag name="ISLIDE.ICON" val="#108473;"/>
</p:tagLst>
</file>

<file path=ppt/tags/tag26.xml><?xml version="1.0" encoding="utf-8"?>
<p:tagLst xmlns:a="http://schemas.openxmlformats.org/drawingml/2006/main" xmlns:r="http://schemas.openxmlformats.org/officeDocument/2006/relationships" xmlns:p="http://schemas.openxmlformats.org/presentationml/2006/main">
  <p:tag name="ISLIDE.ICON" val="#107308;#114320;#24139;"/>
</p:tagLst>
</file>

<file path=ppt/tags/tag3.xml><?xml version="1.0" encoding="utf-8"?>
<p:tagLst xmlns:a="http://schemas.openxmlformats.org/drawingml/2006/main" xmlns:r="http://schemas.openxmlformats.org/officeDocument/2006/relationships" xmlns:p="http://schemas.openxmlformats.org/presentationml/2006/main">
  <p:tag name="ISLIDE.ICON" val="#107308;#114320;#24139;"/>
</p:tagLst>
</file>

<file path=ppt/tags/tag4.xml><?xml version="1.0" encoding="utf-8"?>
<p:tagLst xmlns:a="http://schemas.openxmlformats.org/drawingml/2006/main" xmlns:r="http://schemas.openxmlformats.org/officeDocument/2006/relationships" xmlns:p="http://schemas.openxmlformats.org/presentationml/2006/main">
  <p:tag name="ISLIDE.ICON" val="#108473;"/>
</p:tagLst>
</file>

<file path=ppt/tags/tag5.xml><?xml version="1.0" encoding="utf-8"?>
<p:tagLst xmlns:a="http://schemas.openxmlformats.org/drawingml/2006/main" xmlns:r="http://schemas.openxmlformats.org/officeDocument/2006/relationships" xmlns:p="http://schemas.openxmlformats.org/presentationml/2006/main">
  <p:tag name="ISLIDE.ICON" val="#108473;"/>
</p:tagLst>
</file>

<file path=ppt/tags/tag6.xml><?xml version="1.0" encoding="utf-8"?>
<p:tagLst xmlns:a="http://schemas.openxmlformats.org/drawingml/2006/main" xmlns:r="http://schemas.openxmlformats.org/officeDocument/2006/relationships" xmlns:p="http://schemas.openxmlformats.org/presentationml/2006/main">
  <p:tag name="ISLIDE.ICON" val="#107308;#114320;#24139;"/>
</p:tagLst>
</file>

<file path=ppt/tags/tag7.xml><?xml version="1.0" encoding="utf-8"?>
<p:tagLst xmlns:a="http://schemas.openxmlformats.org/drawingml/2006/main" xmlns:r="http://schemas.openxmlformats.org/officeDocument/2006/relationships" xmlns:p="http://schemas.openxmlformats.org/presentationml/2006/main">
  <p:tag name="ISLIDE.ICON" val="#107308;#114320;#24139;"/>
</p:tagLst>
</file>

<file path=ppt/tags/tag8.xml><?xml version="1.0" encoding="utf-8"?>
<p:tagLst xmlns:a="http://schemas.openxmlformats.org/drawingml/2006/main" xmlns:r="http://schemas.openxmlformats.org/officeDocument/2006/relationships" xmlns:p="http://schemas.openxmlformats.org/presentationml/2006/main">
  <p:tag name="ISLIDE.ICON" val="#108473;"/>
</p:tagLst>
</file>

<file path=ppt/tags/tag9.xml><?xml version="1.0" encoding="utf-8"?>
<p:tagLst xmlns:a="http://schemas.openxmlformats.org/drawingml/2006/main" xmlns:r="http://schemas.openxmlformats.org/officeDocument/2006/relationships" xmlns:p="http://schemas.openxmlformats.org/presentationml/2006/main">
  <p:tag name="ISLIDE.ICON" val="#108473;"/>
</p:tagLst>
</file>

<file path=ppt/theme/theme1.xml><?xml version="1.0" encoding="utf-8"?>
<a:theme xmlns:a="http://schemas.openxmlformats.org/drawingml/2006/main" name="51PPT模板网   www.51pptmoban.com">
  <a:themeElements>
    <a:clrScheme name="Office">
      <a:dk1>
        <a:srgbClr val="000000"/>
      </a:dk1>
      <a:lt1>
        <a:srgbClr val="FFFFFF"/>
      </a:lt1>
      <a:dk2>
        <a:srgbClr val="778495"/>
      </a:dk2>
      <a:lt2>
        <a:srgbClr val="F0F0F0"/>
      </a:lt2>
      <a:accent1>
        <a:srgbClr val="BD374A"/>
      </a:accent1>
      <a:accent2>
        <a:srgbClr val="6A868F"/>
      </a:accent2>
      <a:accent3>
        <a:srgbClr val="31778E"/>
      </a:accent3>
      <a:accent4>
        <a:srgbClr val="D6C88B"/>
      </a:accent4>
      <a:accent5>
        <a:srgbClr val="D66E49"/>
      </a:accent5>
      <a:accent6>
        <a:srgbClr val="649EB2"/>
      </a:accent6>
      <a:hlink>
        <a:srgbClr val="BD374A"/>
      </a:hlink>
      <a:folHlink>
        <a:srgbClr val="BFBFBF"/>
      </a:folHlink>
    </a:clrScheme>
    <a:fontScheme name="o5lcumru">
      <a:majorFont>
        <a:latin typeface="Arial"/>
        <a:ea typeface="阿里巴巴普惠体 2.0 55 Regular"/>
        <a:cs typeface=""/>
      </a:majorFont>
      <a:minorFont>
        <a:latin typeface="Arial"/>
        <a:ea typeface="阿里巴巴普惠体 2.0 55 Regular"/>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rgbClr val="000000"/>
    </a:dk1>
    <a:lt1>
      <a:srgbClr val="FFFFFF"/>
    </a:lt1>
    <a:dk2>
      <a:srgbClr val="778495"/>
    </a:dk2>
    <a:lt2>
      <a:srgbClr val="F0F0F0"/>
    </a:lt2>
    <a:accent1>
      <a:srgbClr val="BD374A"/>
    </a:accent1>
    <a:accent2>
      <a:srgbClr val="6A868F"/>
    </a:accent2>
    <a:accent3>
      <a:srgbClr val="31778E"/>
    </a:accent3>
    <a:accent4>
      <a:srgbClr val="D6C88B"/>
    </a:accent4>
    <a:accent5>
      <a:srgbClr val="D66E49"/>
    </a:accent5>
    <a:accent6>
      <a:srgbClr val="649EB2"/>
    </a:accent6>
    <a:hlink>
      <a:srgbClr val="BD374A"/>
    </a:hlink>
    <a:folHlink>
      <a:srgbClr val="BFBFBF"/>
    </a:folHlink>
  </a:clrScheme>
</a:themeOverride>
</file>

<file path=ppt/theme/themeOverride2.xml><?xml version="1.0" encoding="utf-8"?>
<a:themeOverride xmlns:a="http://schemas.openxmlformats.org/drawingml/2006/main">
  <a:clrScheme name="Office">
    <a:dk1>
      <a:srgbClr val="000000"/>
    </a:dk1>
    <a:lt1>
      <a:srgbClr val="FFFFFF"/>
    </a:lt1>
    <a:dk2>
      <a:srgbClr val="778495"/>
    </a:dk2>
    <a:lt2>
      <a:srgbClr val="F0F0F0"/>
    </a:lt2>
    <a:accent1>
      <a:srgbClr val="BD374A"/>
    </a:accent1>
    <a:accent2>
      <a:srgbClr val="6A868F"/>
    </a:accent2>
    <a:accent3>
      <a:srgbClr val="31778E"/>
    </a:accent3>
    <a:accent4>
      <a:srgbClr val="D6C88B"/>
    </a:accent4>
    <a:accent5>
      <a:srgbClr val="D66E49"/>
    </a:accent5>
    <a:accent6>
      <a:srgbClr val="649EB2"/>
    </a:accent6>
    <a:hlink>
      <a:srgbClr val="BD374A"/>
    </a:hlink>
    <a:folHlink>
      <a:srgbClr val="BFBFBF"/>
    </a:folHlink>
  </a:clrScheme>
</a:themeOverride>
</file>

<file path=docProps/app.xml><?xml version="1.0" encoding="utf-8"?>
<Properties xmlns="http://schemas.openxmlformats.org/officeDocument/2006/extended-properties" xmlns:vt="http://schemas.openxmlformats.org/officeDocument/2006/docPropsVTypes">
  <TotalTime>456</TotalTime>
  <Words>1847</Words>
  <Application>Microsoft Office PowerPoint</Application>
  <PresentationFormat>宽屏</PresentationFormat>
  <Paragraphs>218</Paragraphs>
  <Slides>36</Slides>
  <Notes>36</Notes>
  <HiddenSlides>0</HiddenSlides>
  <MMClips>2</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36</vt:i4>
      </vt:variant>
    </vt:vector>
  </HeadingPairs>
  <TitlesOfParts>
    <vt:vector size="46" baseType="lpstr">
      <vt:lpstr>PingFang SC</vt:lpstr>
      <vt:lpstr>阿里巴巴普惠体 2.0 95 ExtraBold</vt:lpstr>
      <vt:lpstr>等线</vt:lpstr>
      <vt:lpstr>黑体</vt:lpstr>
      <vt:lpstr>思源黑体 CN Light</vt:lpstr>
      <vt:lpstr>宋体</vt:lpstr>
      <vt:lpstr>Arial</vt:lpstr>
      <vt:lpstr>Calibri</vt:lpstr>
      <vt:lpstr>Consolas</vt:lpstr>
      <vt:lpstr>51PPT模板网   www.51pptmoban.com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www.51pptmoban.com</Manager>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蓝色扁平几何风论文答辩通用ppt模板</dc:title>
  <dc:creator>51PPT模板网</dc:creator>
  <cp:keywords>www.51pptmoban.com</cp:keywords>
  <dc:description>www.51pptmoban.com</dc:description>
  <cp:lastModifiedBy>李 嘉图</cp:lastModifiedBy>
  <cp:revision>83</cp:revision>
  <dcterms:created xsi:type="dcterms:W3CDTF">2022-07-07T06:04:18Z</dcterms:created>
  <dcterms:modified xsi:type="dcterms:W3CDTF">2022-07-14T12:56:34Z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2052-0.0.0.0</vt:lpwstr>
  </property>
</Properties>
</file>